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68" r:id="rId3"/>
  </p:sldMasterIdLst>
  <p:notesMasterIdLst>
    <p:notesMasterId r:id="rId35"/>
  </p:notesMasterIdLst>
  <p:handoutMasterIdLst>
    <p:handoutMasterId r:id="rId36"/>
  </p:handoutMasterIdLst>
  <p:sldIdLst>
    <p:sldId id="256" r:id="rId4"/>
    <p:sldId id="383" r:id="rId5"/>
    <p:sldId id="258" r:id="rId6"/>
    <p:sldId id="262" r:id="rId7"/>
    <p:sldId id="390" r:id="rId8"/>
    <p:sldId id="389" r:id="rId9"/>
    <p:sldId id="391" r:id="rId10"/>
    <p:sldId id="395" r:id="rId11"/>
    <p:sldId id="392" r:id="rId12"/>
    <p:sldId id="393" r:id="rId13"/>
    <p:sldId id="394" r:id="rId14"/>
    <p:sldId id="409" r:id="rId15"/>
    <p:sldId id="384" r:id="rId16"/>
    <p:sldId id="268" r:id="rId17"/>
    <p:sldId id="385" r:id="rId18"/>
    <p:sldId id="275" r:id="rId19"/>
    <p:sldId id="396" r:id="rId20"/>
    <p:sldId id="397" r:id="rId21"/>
    <p:sldId id="398" r:id="rId22"/>
    <p:sldId id="406" r:id="rId23"/>
    <p:sldId id="407" r:id="rId24"/>
    <p:sldId id="399" r:id="rId25"/>
    <p:sldId id="400" r:id="rId26"/>
    <p:sldId id="403" r:id="rId27"/>
    <p:sldId id="401" r:id="rId28"/>
    <p:sldId id="402" r:id="rId29"/>
    <p:sldId id="404" r:id="rId30"/>
    <p:sldId id="283" r:id="rId31"/>
    <p:sldId id="408" r:id="rId32"/>
    <p:sldId id="386" r:id="rId33"/>
    <p:sldId id="405" r:id="rId34"/>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97CE"/>
    <a:srgbClr val="A0B4DC"/>
    <a:srgbClr val="6A89C8"/>
    <a:srgbClr val="A3B6DD"/>
    <a:srgbClr val="77CBC3"/>
    <a:srgbClr val="C9EAE7"/>
    <a:srgbClr val="C4EE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93" autoAdjust="0"/>
    <p:restoredTop sz="94660"/>
  </p:normalViewPr>
  <p:slideViewPr>
    <p:cSldViewPr snapToGrid="0">
      <p:cViewPr varScale="1">
        <p:scale>
          <a:sx n="88" d="100"/>
          <a:sy n="88" d="100"/>
        </p:scale>
        <p:origin x="54" y="34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DC59B0B-017F-43D0-812A-CBBDD44277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CC7E221-E668-4B96-B469-26F6E45337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9A7DF-269A-4832-9D40-5BAB407942BB}" type="datetimeFigureOut">
              <a:rPr lang="zh-CN" altLang="en-US" smtClean="0"/>
              <a:t>2021/7/22</a:t>
            </a:fld>
            <a:endParaRPr lang="zh-CN" altLang="en-US"/>
          </a:p>
        </p:txBody>
      </p:sp>
      <p:sp>
        <p:nvSpPr>
          <p:cNvPr id="4" name="页脚占位符 3">
            <a:extLst>
              <a:ext uri="{FF2B5EF4-FFF2-40B4-BE49-F238E27FC236}">
                <a16:creationId xmlns:a16="http://schemas.microsoft.com/office/drawing/2014/main" id="{4DA8ECB8-893A-474B-80E7-09AA3D3703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D9CAE13-64F5-4E01-951C-411AA5AC7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9EF65F-6E1C-4631-91AE-ED5E5A508D05}" type="slidenum">
              <a:rPr lang="zh-CN" altLang="en-US" smtClean="0"/>
              <a:t>‹#›</a:t>
            </a:fld>
            <a:endParaRPr lang="zh-CN" altLang="en-US"/>
          </a:p>
        </p:txBody>
      </p:sp>
    </p:spTree>
    <p:extLst>
      <p:ext uri="{BB962C8B-B14F-4D97-AF65-F5344CB8AC3E}">
        <p14:creationId xmlns:p14="http://schemas.microsoft.com/office/powerpoint/2010/main" val="13356497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88B72A-D5E4-4447-8430-AECFF569E1BA}" type="datetimeFigureOut">
              <a:rPr lang="zh-CN" altLang="en-US" smtClean="0"/>
              <a:t>2021/7/22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475EC-E70E-49C3-AB21-D4422D60F500}" type="slidenum">
              <a:rPr lang="zh-CN" altLang="en-US" smtClean="0"/>
              <a:t>‹#›</a:t>
            </a:fld>
            <a:endParaRPr lang="zh-CN" altLang="en-US"/>
          </a:p>
        </p:txBody>
      </p:sp>
    </p:spTree>
    <p:extLst>
      <p:ext uri="{BB962C8B-B14F-4D97-AF65-F5344CB8AC3E}">
        <p14:creationId xmlns:p14="http://schemas.microsoft.com/office/powerpoint/2010/main" val="47571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t>1</a:t>
            </a:fld>
            <a:endParaRPr lang="zh-CN" altLang="en-US"/>
          </a:p>
        </p:txBody>
      </p:sp>
    </p:spTree>
    <p:extLst>
      <p:ext uri="{BB962C8B-B14F-4D97-AF65-F5344CB8AC3E}">
        <p14:creationId xmlns:p14="http://schemas.microsoft.com/office/powerpoint/2010/main" val="4240027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t>30</a:t>
            </a:fld>
            <a:endParaRPr lang="zh-CN" altLang="en-US"/>
          </a:p>
        </p:txBody>
      </p:sp>
    </p:spTree>
    <p:extLst>
      <p:ext uri="{BB962C8B-B14F-4D97-AF65-F5344CB8AC3E}">
        <p14:creationId xmlns:p14="http://schemas.microsoft.com/office/powerpoint/2010/main" val="2309249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t>2</a:t>
            </a:fld>
            <a:endParaRPr lang="zh-CN" altLang="en-US"/>
          </a:p>
        </p:txBody>
      </p:sp>
    </p:spTree>
    <p:extLst>
      <p:ext uri="{BB962C8B-B14F-4D97-AF65-F5344CB8AC3E}">
        <p14:creationId xmlns:p14="http://schemas.microsoft.com/office/powerpoint/2010/main" val="394711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t>3</a:t>
            </a:fld>
            <a:endParaRPr lang="zh-CN" altLang="en-US"/>
          </a:p>
        </p:txBody>
      </p:sp>
    </p:spTree>
    <p:extLst>
      <p:ext uri="{BB962C8B-B14F-4D97-AF65-F5344CB8AC3E}">
        <p14:creationId xmlns:p14="http://schemas.microsoft.com/office/powerpoint/2010/main" val="392462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78045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t>13</a:t>
            </a:fld>
            <a:endParaRPr lang="zh-CN" altLang="en-US"/>
          </a:p>
        </p:txBody>
      </p:sp>
    </p:spTree>
    <p:extLst>
      <p:ext uri="{BB962C8B-B14F-4D97-AF65-F5344CB8AC3E}">
        <p14:creationId xmlns:p14="http://schemas.microsoft.com/office/powerpoint/2010/main" val="122480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4877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8FA7F2-166D-48FB-BBEA-8C53B6EE3EAB}" type="slidenum">
              <a:rPr lang="zh-CN" altLang="en-US" smtClean="0"/>
              <a:t>15</a:t>
            </a:fld>
            <a:endParaRPr lang="zh-CN" altLang="en-US"/>
          </a:p>
        </p:txBody>
      </p:sp>
    </p:spTree>
    <p:extLst>
      <p:ext uri="{BB962C8B-B14F-4D97-AF65-F5344CB8AC3E}">
        <p14:creationId xmlns:p14="http://schemas.microsoft.com/office/powerpoint/2010/main" val="235987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2678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37230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36411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直角三角形 5"/>
          <p:cNvSpPr/>
          <p:nvPr userDrawn="1"/>
        </p:nvSpPr>
        <p:spPr>
          <a:xfrm rot="13502129" flipV="1">
            <a:off x="-1115477" y="-3282843"/>
            <a:ext cx="6486441" cy="6486441"/>
          </a:xfrm>
          <a:prstGeom prst="rtTriangle">
            <a:avLst/>
          </a:prstGeom>
          <a:solidFill>
            <a:srgbClr val="C9EAE7"/>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userDrawn="1"/>
        </p:nvSpPr>
        <p:spPr>
          <a:xfrm rot="8097871">
            <a:off x="6104837" y="5907266"/>
            <a:ext cx="1914102" cy="1901468"/>
          </a:xfrm>
          <a:prstGeom prst="rtTriangle">
            <a:avLst/>
          </a:prstGeom>
          <a:solidFill>
            <a:srgbClr val="77CBC3"/>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直角三角形 7"/>
          <p:cNvSpPr/>
          <p:nvPr userDrawn="1"/>
        </p:nvSpPr>
        <p:spPr>
          <a:xfrm rot="13502129" flipV="1">
            <a:off x="-423526" y="-2550665"/>
            <a:ext cx="5101330" cy="5101330"/>
          </a:xfrm>
          <a:prstGeom prst="rtTriangle">
            <a:avLst/>
          </a:prstGeom>
          <a:solidFill>
            <a:srgbClr val="77CBC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userDrawn="1"/>
        </p:nvSpPr>
        <p:spPr>
          <a:xfrm rot="8097871">
            <a:off x="7457374" y="4763905"/>
            <a:ext cx="4188187" cy="4188187"/>
          </a:xfrm>
          <a:prstGeom prst="rtTriangle">
            <a:avLst/>
          </a:prstGeom>
          <a:solidFill>
            <a:srgbClr val="C9EAE7"/>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a:extLst>
              <a:ext uri="{FF2B5EF4-FFF2-40B4-BE49-F238E27FC236}">
                <a16:creationId xmlns:a16="http://schemas.microsoft.com/office/drawing/2014/main" id="{2BE5A6E1-2D07-4803-9BA8-2E8F6852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189564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灯片编号占位符 8"/>
          <p:cNvSpPr txBox="1"/>
          <p:nvPr userDrawn="1"/>
        </p:nvSpPr>
        <p:spPr>
          <a:xfrm>
            <a:off x="5807968" y="6406249"/>
            <a:ext cx="576064" cy="288122"/>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1E90B88-C309-4CD3-A6BC-57E9541D5A57}" type="slidenum">
              <a:rPr lang="zh-CN" altLang="en-US" sz="1067" smtClean="0"/>
              <a:t>‹#›</a:t>
            </a:fld>
            <a:endParaRPr lang="zh-CN" altLang="en-US" sz="1067" dirty="0"/>
          </a:p>
        </p:txBody>
      </p:sp>
    </p:spTree>
    <p:extLst>
      <p:ext uri="{BB962C8B-B14F-4D97-AF65-F5344CB8AC3E}">
        <p14:creationId xmlns:p14="http://schemas.microsoft.com/office/powerpoint/2010/main" val="37540157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95173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3038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63632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alpha val="29000"/>
          </a:schemeClr>
        </a:solidFill>
        <a:effectLst/>
      </p:bgPr>
    </p:bg>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AE829356-1BCC-4E5E-A678-7E16715EAE99}"/>
              </a:ext>
            </a:extLst>
          </p:cNvPr>
          <p:cNvSpPr/>
          <p:nvPr userDrawn="1"/>
        </p:nvSpPr>
        <p:spPr>
          <a:xfrm rot="10800000">
            <a:off x="276224" y="368756"/>
            <a:ext cx="392555" cy="350705"/>
          </a:xfrm>
          <a:prstGeom prst="parallelogram">
            <a:avLst>
              <a:gd name="adj" fmla="val 65230"/>
            </a:avLst>
          </a:prstGeom>
          <a:solidFill>
            <a:srgbClr val="6A89C8">
              <a:alpha val="63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平行四边形 5">
            <a:extLst>
              <a:ext uri="{FF2B5EF4-FFF2-40B4-BE49-F238E27FC236}">
                <a16:creationId xmlns:a16="http://schemas.microsoft.com/office/drawing/2014/main" id="{ED284022-0DD9-47B7-88BF-ED1E0D2B950B}"/>
              </a:ext>
            </a:extLst>
          </p:cNvPr>
          <p:cNvSpPr/>
          <p:nvPr userDrawn="1"/>
        </p:nvSpPr>
        <p:spPr>
          <a:xfrm rot="10800000">
            <a:off x="66674" y="368756"/>
            <a:ext cx="392555" cy="350705"/>
          </a:xfrm>
          <a:prstGeom prst="parallelogram">
            <a:avLst>
              <a:gd name="adj" fmla="val 65230"/>
            </a:avLst>
          </a:prstGeom>
          <a:solidFill>
            <a:srgbClr val="6A89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6633764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62024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pPr/>
              <a:t>2021/7/22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pPr/>
              <a:t>‹#›</a:t>
            </a:fld>
            <a:endParaRPr lang="zh-CN" altLang="en-US"/>
          </a:p>
        </p:txBody>
      </p:sp>
    </p:spTree>
    <p:extLst>
      <p:ext uri="{BB962C8B-B14F-4D97-AF65-F5344CB8AC3E}">
        <p14:creationId xmlns:p14="http://schemas.microsoft.com/office/powerpoint/2010/main" val="2692447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直角三角形 5"/>
          <p:cNvSpPr/>
          <p:nvPr userDrawn="1"/>
        </p:nvSpPr>
        <p:spPr>
          <a:xfrm rot="13502129" flipV="1">
            <a:off x="-1115477" y="-3282843"/>
            <a:ext cx="6486441" cy="6486441"/>
          </a:xfrm>
          <a:prstGeom prst="rtTriangle">
            <a:avLst/>
          </a:prstGeom>
          <a:solidFill>
            <a:srgbClr val="A0B4DC"/>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userDrawn="1"/>
        </p:nvSpPr>
        <p:spPr>
          <a:xfrm rot="8097871">
            <a:off x="6104837" y="5907266"/>
            <a:ext cx="1914102" cy="1901468"/>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直角三角形 7"/>
          <p:cNvSpPr/>
          <p:nvPr userDrawn="1"/>
        </p:nvSpPr>
        <p:spPr>
          <a:xfrm rot="13502129" flipV="1">
            <a:off x="-423526" y="-2550665"/>
            <a:ext cx="5101330" cy="5101330"/>
          </a:xfrm>
          <a:prstGeom prst="rtTriangle">
            <a:avLst/>
          </a:prstGeom>
          <a:solidFill>
            <a:srgbClr val="6A89C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userDrawn="1"/>
        </p:nvSpPr>
        <p:spPr>
          <a:xfrm rot="8097871">
            <a:off x="7457374" y="4763905"/>
            <a:ext cx="4188187" cy="4188187"/>
          </a:xfrm>
          <a:prstGeom prst="rtTriangle">
            <a:avLst/>
          </a:prstGeom>
          <a:solidFill>
            <a:srgbClr val="A0B4DC"/>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12146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005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0" r:id="rId4"/>
  </p:sldLayoutIdLst>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32247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hf hdr="0" dt="0"/>
  <p:txStyles>
    <p:titleStyle>
      <a:lvl1pPr algn="l" defTabSz="914377"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7179" indent="-357179" algn="just" defTabSz="914377"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7179" indent="-357179" algn="just" defTabSz="914377"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pPr/>
              <a:t>2021/7/22</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pPr/>
              <a:t>‹#›</a:t>
            </a:fld>
            <a:endParaRPr lang="zh-CN" altLang="en-US"/>
          </a:p>
        </p:txBody>
      </p:sp>
    </p:spTree>
    <p:extLst>
      <p:ext uri="{BB962C8B-B14F-4D97-AF65-F5344CB8AC3E}">
        <p14:creationId xmlns:p14="http://schemas.microsoft.com/office/powerpoint/2010/main" val="3628269417"/>
      </p:ext>
    </p:extLst>
  </p:cSld>
  <p:clrMap bg1="lt1" tx1="dk1" bg2="lt2" tx2="dk2" accent1="accent1" accent2="accent2" accent3="accent3" accent4="accent4" accent5="accent5" accent6="accent6" hlink="hlink" folHlink="folHlink"/>
  <p:sldLayoutIdLst>
    <p:sldLayoutId id="2147483669" r:id="rId1"/>
    <p:sldLayoutId id="2147483671" r:id="rId2"/>
    <p:sldLayoutId id="2147483672" r:id="rId3"/>
  </p:sldLayoutIdLst>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p:cNvGrpSpPr/>
          <p:nvPr/>
        </p:nvGrpSpPr>
        <p:grpSpPr>
          <a:xfrm>
            <a:off x="669978" y="2254103"/>
            <a:ext cx="5903306" cy="2047754"/>
            <a:chOff x="669978" y="2254103"/>
            <a:chExt cx="5903306" cy="2047754"/>
          </a:xfrm>
        </p:grpSpPr>
        <p:sp>
          <p:nvSpPr>
            <p:cNvPr id="72" name="文本框 71"/>
            <p:cNvSpPr txBox="1"/>
            <p:nvPr/>
          </p:nvSpPr>
          <p:spPr>
            <a:xfrm>
              <a:off x="792716" y="2601937"/>
              <a:ext cx="5109091" cy="830997"/>
            </a:xfrm>
            <a:prstGeom prst="rect">
              <a:avLst/>
            </a:prstGeom>
            <a:noFill/>
          </p:spPr>
          <p:txBody>
            <a:bodyPr wrap="none" rtlCol="0" anchor="ctr">
              <a:spAutoFit/>
            </a:bodyPr>
            <a:lstStyle/>
            <a:p>
              <a:pPr algn="ctr"/>
              <a:r>
                <a:rPr lang="zh-CN" altLang="en-US" sz="4800" dirty="0">
                  <a:solidFill>
                    <a:schemeClr val="tx1">
                      <a:lumMod val="65000"/>
                      <a:lumOff val="35000"/>
                    </a:schemeClr>
                  </a:solidFill>
                  <a:cs typeface="+mn-ea"/>
                  <a:sym typeface="+mn-lt"/>
                </a:rPr>
                <a:t>东软颐养中心项目</a:t>
              </a:r>
            </a:p>
          </p:txBody>
        </p:sp>
        <p:cxnSp>
          <p:nvCxnSpPr>
            <p:cNvPr id="74" name="直接连接符 73"/>
            <p:cNvCxnSpPr/>
            <p:nvPr/>
          </p:nvCxnSpPr>
          <p:spPr>
            <a:xfrm>
              <a:off x="792716" y="2254103"/>
              <a:ext cx="5780568"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92716" y="3732619"/>
              <a:ext cx="5780568"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69978" y="3901747"/>
              <a:ext cx="1976823" cy="400110"/>
            </a:xfrm>
            <a:prstGeom prst="rect">
              <a:avLst/>
            </a:prstGeom>
            <a:noFill/>
          </p:spPr>
          <p:txBody>
            <a:bodyPr wrap="none" rtlCol="0" anchor="ctr">
              <a:spAutoFit/>
            </a:bodyPr>
            <a:lstStyle/>
            <a:p>
              <a:pPr algn="ctr"/>
              <a:r>
                <a:rPr lang="zh-CN" altLang="en-US" sz="2000" dirty="0">
                  <a:solidFill>
                    <a:schemeClr val="tx1">
                      <a:lumMod val="65000"/>
                      <a:lumOff val="35000"/>
                    </a:schemeClr>
                  </a:solidFill>
                  <a:cs typeface="+mn-ea"/>
                  <a:sym typeface="+mn-lt"/>
                </a:rPr>
                <a:t>汇报人：柳成林</a:t>
              </a:r>
            </a:p>
          </p:txBody>
        </p:sp>
        <p:sp>
          <p:nvSpPr>
            <p:cNvPr id="82" name="文本框 81"/>
            <p:cNvSpPr txBox="1"/>
            <p:nvPr/>
          </p:nvSpPr>
          <p:spPr>
            <a:xfrm>
              <a:off x="2855189" y="3891168"/>
              <a:ext cx="2121093" cy="400110"/>
            </a:xfrm>
            <a:prstGeom prst="rect">
              <a:avLst/>
            </a:prstGeom>
            <a:noFill/>
          </p:spPr>
          <p:txBody>
            <a:bodyPr wrap="none" rtlCol="0" anchor="ctr">
              <a:spAutoFit/>
            </a:bodyPr>
            <a:lstStyle/>
            <a:p>
              <a:pPr algn="ctr"/>
              <a:r>
                <a:rPr lang="zh-CN" altLang="en-US" sz="2000" dirty="0">
                  <a:solidFill>
                    <a:schemeClr val="tx1">
                      <a:lumMod val="65000"/>
                      <a:lumOff val="35000"/>
                    </a:schemeClr>
                  </a:solidFill>
                  <a:cs typeface="+mn-ea"/>
                  <a:sym typeface="+mn-lt"/>
                </a:rPr>
                <a:t>日期：</a:t>
              </a:r>
              <a:r>
                <a:rPr lang="en-US" altLang="zh-CN" sz="2000" dirty="0">
                  <a:solidFill>
                    <a:schemeClr val="tx1">
                      <a:lumMod val="65000"/>
                      <a:lumOff val="35000"/>
                    </a:schemeClr>
                  </a:solidFill>
                  <a:cs typeface="+mn-ea"/>
                  <a:sym typeface="+mn-lt"/>
                </a:rPr>
                <a:t>2021.07.23</a:t>
              </a:r>
              <a:endParaRPr lang="zh-CN" altLang="en-US" sz="2000" dirty="0">
                <a:solidFill>
                  <a:schemeClr val="tx1">
                    <a:lumMod val="65000"/>
                    <a:lumOff val="35000"/>
                  </a:schemeClr>
                </a:solidFill>
                <a:cs typeface="+mn-ea"/>
                <a:sym typeface="+mn-lt"/>
              </a:endParaRPr>
            </a:p>
          </p:txBody>
        </p:sp>
      </p:grpSp>
      <p:sp>
        <p:nvSpPr>
          <p:cNvPr id="11" name="直角三角形 10">
            <a:extLst>
              <a:ext uri="{FF2B5EF4-FFF2-40B4-BE49-F238E27FC236}">
                <a16:creationId xmlns:a16="http://schemas.microsoft.com/office/drawing/2014/main" id="{FC4D1BA5-41D7-4C79-9D5B-65C4CC0FE2D2}"/>
              </a:ext>
            </a:extLst>
          </p:cNvPr>
          <p:cNvSpPr/>
          <p:nvPr/>
        </p:nvSpPr>
        <p:spPr>
          <a:xfrm rot="8097871">
            <a:off x="5368236" y="5915812"/>
            <a:ext cx="1914102" cy="1901468"/>
          </a:xfrm>
          <a:prstGeom prst="rtTriangle">
            <a:avLst/>
          </a:prstGeom>
          <a:solidFill>
            <a:srgbClr val="A0B4DC"/>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直角三角形 11">
            <a:extLst>
              <a:ext uri="{FF2B5EF4-FFF2-40B4-BE49-F238E27FC236}">
                <a16:creationId xmlns:a16="http://schemas.microsoft.com/office/drawing/2014/main" id="{16B274BC-4B2A-4815-A855-36441ADA0A20}"/>
              </a:ext>
            </a:extLst>
          </p:cNvPr>
          <p:cNvSpPr/>
          <p:nvPr/>
        </p:nvSpPr>
        <p:spPr>
          <a:xfrm rot="8097871">
            <a:off x="3052035" y="5790052"/>
            <a:ext cx="2152988" cy="2152988"/>
          </a:xfrm>
          <a:prstGeom prst="rtTriangle">
            <a:avLst/>
          </a:prstGeom>
          <a:solidFill>
            <a:srgbClr val="7C97CE"/>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直角三角形 12">
            <a:extLst>
              <a:ext uri="{FF2B5EF4-FFF2-40B4-BE49-F238E27FC236}">
                <a16:creationId xmlns:a16="http://schemas.microsoft.com/office/drawing/2014/main" id="{2923F84C-CF96-4C6D-A5E2-1B4F4FB14A6E}"/>
              </a:ext>
            </a:extLst>
          </p:cNvPr>
          <p:cNvSpPr/>
          <p:nvPr/>
        </p:nvSpPr>
        <p:spPr>
          <a:xfrm rot="8097871">
            <a:off x="7457374" y="4772451"/>
            <a:ext cx="4188187" cy="4188187"/>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直角三角形 13">
            <a:extLst>
              <a:ext uri="{FF2B5EF4-FFF2-40B4-BE49-F238E27FC236}">
                <a16:creationId xmlns:a16="http://schemas.microsoft.com/office/drawing/2014/main" id="{8688F938-0D90-40CC-8FA4-7EE77EE8E137}"/>
              </a:ext>
            </a:extLst>
          </p:cNvPr>
          <p:cNvSpPr/>
          <p:nvPr/>
        </p:nvSpPr>
        <p:spPr>
          <a:xfrm rot="18895550">
            <a:off x="8929085" y="-1190848"/>
            <a:ext cx="2381696" cy="2381696"/>
          </a:xfrm>
          <a:prstGeom prst="rtTriangle">
            <a:avLst/>
          </a:prstGeom>
          <a:solidFill>
            <a:srgbClr val="7C97CE"/>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直角三角形 14">
            <a:extLst>
              <a:ext uri="{FF2B5EF4-FFF2-40B4-BE49-F238E27FC236}">
                <a16:creationId xmlns:a16="http://schemas.microsoft.com/office/drawing/2014/main" id="{BED8876F-DE85-4098-BEC8-E7E61D17B2AB}"/>
              </a:ext>
            </a:extLst>
          </p:cNvPr>
          <p:cNvSpPr/>
          <p:nvPr/>
        </p:nvSpPr>
        <p:spPr>
          <a:xfrm rot="18895550">
            <a:off x="1049607" y="-524891"/>
            <a:ext cx="1049781" cy="1049781"/>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直角三角形 15">
            <a:extLst>
              <a:ext uri="{FF2B5EF4-FFF2-40B4-BE49-F238E27FC236}">
                <a16:creationId xmlns:a16="http://schemas.microsoft.com/office/drawing/2014/main" id="{BCCCD749-DBB8-4A1D-8B66-04BBB8A003A7}"/>
              </a:ext>
            </a:extLst>
          </p:cNvPr>
          <p:cNvSpPr/>
          <p:nvPr/>
        </p:nvSpPr>
        <p:spPr>
          <a:xfrm rot="2697871">
            <a:off x="7490672" y="1617183"/>
            <a:ext cx="605179" cy="605179"/>
          </a:xfrm>
          <a:prstGeom prst="rtTriangle">
            <a:avLst/>
          </a:prstGeom>
          <a:solidFill>
            <a:srgbClr val="A3B6DD"/>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4658df03-5cc5-4379-a4f3-cc6d2eb22a2a">
            <a:hlinkClick r:id="" action="ppaction://media"/>
            <a:extLst>
              <a:ext uri="{FF2B5EF4-FFF2-40B4-BE49-F238E27FC236}">
                <a16:creationId xmlns:a16="http://schemas.microsoft.com/office/drawing/2014/main" id="{6C927DAF-358D-4E81-B61E-2E4CD2B88D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4875" y="-419100"/>
            <a:ext cx="609600" cy="609600"/>
          </a:xfrm>
          <a:prstGeom prst="rect">
            <a:avLst/>
          </a:prstGeom>
        </p:spPr>
      </p:pic>
    </p:spTree>
    <p:extLst>
      <p:ext uri="{BB962C8B-B14F-4D97-AF65-F5344CB8AC3E}">
        <p14:creationId xmlns:p14="http://schemas.microsoft.com/office/powerpoint/2010/main" val="1949720981"/>
      </p:ext>
    </p:extLst>
  </p:cSld>
  <p:clrMapOvr>
    <a:masterClrMapping/>
  </p:clrMapOvr>
  <mc:AlternateContent xmlns:mc="http://schemas.openxmlformats.org/markup-compatibility/2006" xmlns:p14="http://schemas.microsoft.com/office/powerpoint/2010/main">
    <mc:Choice Requires="p14">
      <p:transition spd="slow" p14:dur="1500" advClick="0" advTm="12120">
        <p:random/>
      </p:transition>
    </mc:Choice>
    <mc:Fallback xmlns="">
      <p:transition spd="slow" advClick="0" advTm="12120">
        <p:random/>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6">
            <a:extLst>
              <a:ext uri="{FF2B5EF4-FFF2-40B4-BE49-F238E27FC236}">
                <a16:creationId xmlns:a16="http://schemas.microsoft.com/office/drawing/2014/main" id="{8D36A69B-A161-45DA-88D0-BDBD2880FB0F}"/>
              </a:ext>
            </a:extLst>
          </p:cNvPr>
          <p:cNvSpPr>
            <a:spLocks noChangeArrowheads="1"/>
          </p:cNvSpPr>
          <p:nvPr/>
        </p:nvSpPr>
        <p:spPr bwMode="auto">
          <a:xfrm>
            <a:off x="634918" y="237124"/>
            <a:ext cx="4760271"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类图展示（部分实体类）</a:t>
            </a:r>
          </a:p>
        </p:txBody>
      </p:sp>
      <p:pic>
        <p:nvPicPr>
          <p:cNvPr id="4098" name="图片 1">
            <a:extLst>
              <a:ext uri="{FF2B5EF4-FFF2-40B4-BE49-F238E27FC236}">
                <a16:creationId xmlns:a16="http://schemas.microsoft.com/office/drawing/2014/main" id="{077AAA51-1847-436E-9A4A-EEBAFD53B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9" y="781050"/>
            <a:ext cx="7381647"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C028F093-468F-4A9D-9CFE-653B2AA6677F}"/>
              </a:ext>
            </a:extLst>
          </p:cNvPr>
          <p:cNvPicPr>
            <a:picLocks noChangeAspect="1"/>
          </p:cNvPicPr>
          <p:nvPr/>
        </p:nvPicPr>
        <p:blipFill>
          <a:blip r:embed="rId3"/>
          <a:stretch>
            <a:fillRect/>
          </a:stretch>
        </p:blipFill>
        <p:spPr>
          <a:xfrm>
            <a:off x="460145" y="5213511"/>
            <a:ext cx="8992289" cy="1050258"/>
          </a:xfrm>
          <a:prstGeom prst="rect">
            <a:avLst/>
          </a:prstGeom>
        </p:spPr>
      </p:pic>
    </p:spTree>
    <p:extLst>
      <p:ext uri="{BB962C8B-B14F-4D97-AF65-F5344CB8AC3E}">
        <p14:creationId xmlns:p14="http://schemas.microsoft.com/office/powerpoint/2010/main" val="36076650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979ED1C9-5553-4024-B58C-5FDAE1941801}"/>
              </a:ext>
            </a:extLst>
          </p:cNvPr>
          <p:cNvSpPr>
            <a:spLocks noChangeArrowheads="1"/>
          </p:cNvSpPr>
          <p:nvPr/>
        </p:nvSpPr>
        <p:spPr bwMode="auto">
          <a:xfrm>
            <a:off x="634918" y="211724"/>
            <a:ext cx="3238829"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系统架构（</a:t>
            </a:r>
            <a:r>
              <a:rPr lang="en-US" altLang="zh-CN" b="1" dirty="0">
                <a:solidFill>
                  <a:srgbClr val="7C97CE"/>
                </a:solidFill>
                <a:latin typeface="+mn-lt"/>
                <a:ea typeface="+mn-ea"/>
                <a:cs typeface="+mn-ea"/>
                <a:sym typeface="+mn-lt"/>
              </a:rPr>
              <a:t>MVC)</a:t>
            </a:r>
            <a:endParaRPr lang="zh-CN" altLang="en-US" b="1" dirty="0">
              <a:solidFill>
                <a:srgbClr val="7C97CE"/>
              </a:solidFill>
              <a:latin typeface="+mn-lt"/>
              <a:ea typeface="+mn-ea"/>
              <a:cs typeface="+mn-ea"/>
              <a:sym typeface="+mn-lt"/>
            </a:endParaRPr>
          </a:p>
        </p:txBody>
      </p:sp>
      <p:pic>
        <p:nvPicPr>
          <p:cNvPr id="5122" name="图片 1">
            <a:extLst>
              <a:ext uri="{FF2B5EF4-FFF2-40B4-BE49-F238E27FC236}">
                <a16:creationId xmlns:a16="http://schemas.microsoft.com/office/drawing/2014/main" id="{F22957AD-0C0A-498C-8D7F-9824D31CE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93" y="1166813"/>
            <a:ext cx="7648405"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8DDD7B02-FEC2-4121-922F-F235A443EBC8}"/>
              </a:ext>
            </a:extLst>
          </p:cNvPr>
          <p:cNvSpPr txBox="1"/>
          <p:nvPr/>
        </p:nvSpPr>
        <p:spPr>
          <a:xfrm>
            <a:off x="7991305" y="1098550"/>
            <a:ext cx="3870495" cy="3528723"/>
          </a:xfrm>
          <a:prstGeom prst="rect">
            <a:avLst/>
          </a:prstGeom>
          <a:noFill/>
        </p:spPr>
        <p:txBody>
          <a:bodyPr wrap="square" rtlCol="0">
            <a:spAutoFit/>
          </a:bodyPr>
          <a:lstStyle/>
          <a:p>
            <a:pPr marL="133350" indent="266700" algn="just">
              <a:spcAft>
                <a:spcPts val="600"/>
              </a:spcAft>
            </a:pPr>
            <a:r>
              <a:rPr lang="zh-CN" altLang="zh-CN" sz="1600" kern="100" dirty="0">
                <a:effectLst/>
                <a:latin typeface="Adobe 黑体 Std R" panose="020B0400000000000000" pitchFamily="34" charset="-122"/>
                <a:ea typeface="Adobe 黑体 Std R" panose="020B0400000000000000" pitchFamily="34" charset="-122"/>
              </a:rPr>
              <a:t>在</a:t>
            </a:r>
            <a:r>
              <a:rPr lang="en-US" altLang="zh-CN" sz="1600" kern="100" dirty="0">
                <a:effectLst/>
                <a:latin typeface="Adobe 黑体 Std R" panose="020B0400000000000000" pitchFamily="34" charset="-122"/>
                <a:ea typeface="Adobe 黑体 Std R" panose="020B0400000000000000" pitchFamily="34" charset="-122"/>
              </a:rPr>
              <a:t>JavaFx</a:t>
            </a:r>
            <a:r>
              <a:rPr lang="zh-CN" altLang="zh-CN" sz="1600" kern="100" dirty="0">
                <a:effectLst/>
                <a:latin typeface="Adobe 黑体 Std R" panose="020B0400000000000000" pitchFamily="34" charset="-122"/>
                <a:ea typeface="Adobe 黑体 Std R" panose="020B0400000000000000" pitchFamily="34" charset="-122"/>
              </a:rPr>
              <a:t>中是由界面文件（</a:t>
            </a:r>
            <a:r>
              <a:rPr lang="en-US" altLang="zh-CN" sz="1600" kern="100" dirty="0">
                <a:effectLst/>
                <a:latin typeface="Adobe 黑体 Std R" panose="020B0400000000000000" pitchFamily="34" charset="-122"/>
                <a:ea typeface="Adobe 黑体 Std R" panose="020B0400000000000000" pitchFamily="34" charset="-122"/>
              </a:rPr>
              <a:t>fxml</a:t>
            </a:r>
            <a:r>
              <a:rPr lang="zh-CN" altLang="zh-CN" sz="1600" kern="100" dirty="0">
                <a:effectLst/>
                <a:latin typeface="Adobe 黑体 Std R" panose="020B0400000000000000" pitchFamily="34" charset="-122"/>
                <a:ea typeface="Adobe 黑体 Std R" panose="020B0400000000000000" pitchFamily="34" charset="-122"/>
              </a:rPr>
              <a:t>文件）和控制层（</a:t>
            </a:r>
            <a:r>
              <a:rPr lang="en-US" altLang="zh-CN" sz="1600" kern="100" dirty="0">
                <a:effectLst/>
                <a:latin typeface="Adobe 黑体 Std R" panose="020B0400000000000000" pitchFamily="34" charset="-122"/>
                <a:ea typeface="Adobe 黑体 Std R" panose="020B0400000000000000" pitchFamily="34" charset="-122"/>
              </a:rPr>
              <a:t>Controller</a:t>
            </a:r>
            <a:r>
              <a:rPr lang="zh-CN" altLang="zh-CN" sz="1600" kern="100" dirty="0">
                <a:effectLst/>
                <a:latin typeface="Adobe 黑体 Std R" panose="020B0400000000000000" pitchFamily="34" charset="-122"/>
                <a:ea typeface="Adobe 黑体 Std R" panose="020B0400000000000000" pitchFamily="34" charset="-122"/>
              </a:rPr>
              <a:t>）一一对应的。</a:t>
            </a:r>
          </a:p>
          <a:p>
            <a:pPr marL="133350" indent="266700" algn="just">
              <a:spcAft>
                <a:spcPts val="600"/>
              </a:spcAft>
            </a:pPr>
            <a:r>
              <a:rPr lang="zh-CN" altLang="zh-CN" sz="1600" kern="100" dirty="0">
                <a:effectLst/>
                <a:latin typeface="Adobe 黑体 Std R" panose="020B0400000000000000" pitchFamily="34" charset="-122"/>
                <a:ea typeface="Adobe 黑体 Std R" panose="020B0400000000000000" pitchFamily="34" charset="-122"/>
              </a:rPr>
              <a:t>一个界面的设计（控件的大小，摆放位置，基础样式）在</a:t>
            </a:r>
            <a:r>
              <a:rPr lang="en-US" altLang="zh-CN" sz="1600" kern="100" dirty="0">
                <a:effectLst/>
                <a:latin typeface="Adobe 黑体 Std R" panose="020B0400000000000000" pitchFamily="34" charset="-122"/>
                <a:ea typeface="Adobe 黑体 Std R" panose="020B0400000000000000" pitchFamily="34" charset="-122"/>
              </a:rPr>
              <a:t>fxml</a:t>
            </a:r>
            <a:r>
              <a:rPr lang="zh-CN" altLang="zh-CN" sz="1600" kern="100" dirty="0">
                <a:effectLst/>
                <a:latin typeface="Adobe 黑体 Std R" panose="020B0400000000000000" pitchFamily="34" charset="-122"/>
                <a:ea typeface="Adobe 黑体 Std R" panose="020B0400000000000000" pitchFamily="34" charset="-122"/>
              </a:rPr>
              <a:t>文件中设置，界面的事件</a:t>
            </a:r>
            <a:r>
              <a:rPr lang="en-US" altLang="zh-CN" sz="1600" kern="100" dirty="0">
                <a:effectLst/>
                <a:latin typeface="Adobe 黑体 Std R" panose="020B0400000000000000" pitchFamily="34" charset="-122"/>
                <a:ea typeface="Adobe 黑体 Std R" panose="020B0400000000000000" pitchFamily="34" charset="-122"/>
              </a:rPr>
              <a:t>(</a:t>
            </a:r>
            <a:r>
              <a:rPr lang="zh-CN" altLang="zh-CN" sz="1600" kern="100" dirty="0">
                <a:effectLst/>
                <a:latin typeface="Adobe 黑体 Std R" panose="020B0400000000000000" pitchFamily="34" charset="-122"/>
                <a:ea typeface="Adobe 黑体 Std R" panose="020B0400000000000000" pitchFamily="34" charset="-122"/>
              </a:rPr>
              <a:t>预加载，值传递，控件的事件方法</a:t>
            </a:r>
            <a:r>
              <a:rPr lang="en-US" altLang="zh-CN" sz="1600" kern="100" dirty="0">
                <a:effectLst/>
                <a:latin typeface="Adobe 黑体 Std R" panose="020B0400000000000000" pitchFamily="34" charset="-122"/>
                <a:ea typeface="Adobe 黑体 Std R" panose="020B0400000000000000" pitchFamily="34" charset="-122"/>
              </a:rPr>
              <a:t>)</a:t>
            </a:r>
            <a:r>
              <a:rPr lang="zh-CN" altLang="zh-CN" sz="1600" kern="100" dirty="0">
                <a:effectLst/>
                <a:latin typeface="Adobe 黑体 Std R" panose="020B0400000000000000" pitchFamily="34" charset="-122"/>
                <a:ea typeface="Adobe 黑体 Std R" panose="020B0400000000000000" pitchFamily="34" charset="-122"/>
              </a:rPr>
              <a:t>和一些监听方法则是在每一个</a:t>
            </a:r>
            <a:r>
              <a:rPr lang="en-US" altLang="zh-CN" sz="1600" kern="100" dirty="0">
                <a:effectLst/>
                <a:latin typeface="Adobe 黑体 Std R" panose="020B0400000000000000" pitchFamily="34" charset="-122"/>
                <a:ea typeface="Adobe 黑体 Std R" panose="020B0400000000000000" pitchFamily="34" charset="-122"/>
              </a:rPr>
              <a:t>fxml</a:t>
            </a:r>
            <a:r>
              <a:rPr lang="zh-CN" altLang="zh-CN" sz="1600" kern="100" dirty="0">
                <a:effectLst/>
                <a:latin typeface="Adobe 黑体 Std R" panose="020B0400000000000000" pitchFamily="34" charset="-122"/>
                <a:ea typeface="Adobe 黑体 Std R" panose="020B0400000000000000" pitchFamily="34" charset="-122"/>
              </a:rPr>
              <a:t>文件对应</a:t>
            </a:r>
            <a:r>
              <a:rPr lang="en-US" altLang="zh-CN" sz="1600" kern="100" dirty="0">
                <a:effectLst/>
                <a:latin typeface="Adobe 黑体 Std R" panose="020B0400000000000000" pitchFamily="34" charset="-122"/>
                <a:ea typeface="Adobe 黑体 Std R" panose="020B0400000000000000" pitchFamily="34" charset="-122"/>
              </a:rPr>
              <a:t>FXController</a:t>
            </a:r>
            <a:r>
              <a:rPr lang="zh-CN" altLang="zh-CN" sz="1600" kern="100" dirty="0">
                <a:effectLst/>
                <a:latin typeface="Adobe 黑体 Std R" panose="020B0400000000000000" pitchFamily="34" charset="-122"/>
                <a:ea typeface="Adobe 黑体 Std R" panose="020B0400000000000000" pitchFamily="34" charset="-122"/>
              </a:rPr>
              <a:t>类中实现。</a:t>
            </a:r>
            <a:r>
              <a:rPr lang="en-US" altLang="zh-CN" sz="1600" kern="100" dirty="0">
                <a:effectLst/>
                <a:latin typeface="Adobe 黑体 Std R" panose="020B0400000000000000" pitchFamily="34" charset="-122"/>
                <a:ea typeface="Adobe 黑体 Std R" panose="020B0400000000000000" pitchFamily="34" charset="-122"/>
              </a:rPr>
              <a:t>FXController</a:t>
            </a:r>
            <a:r>
              <a:rPr lang="zh-CN" altLang="zh-CN" sz="1600" kern="100" dirty="0">
                <a:effectLst/>
                <a:latin typeface="Adobe 黑体 Std R" panose="020B0400000000000000" pitchFamily="34" charset="-122"/>
                <a:ea typeface="Adobe 黑体 Std R" panose="020B0400000000000000" pitchFamily="34" charset="-122"/>
              </a:rPr>
              <a:t>是个很重要的东西，主要是用于</a:t>
            </a:r>
            <a:r>
              <a:rPr lang="en-US" altLang="zh-CN" sz="1600" kern="100" dirty="0">
                <a:effectLst/>
                <a:latin typeface="Adobe 黑体 Std R" panose="020B0400000000000000" pitchFamily="34" charset="-122"/>
                <a:ea typeface="Adobe 黑体 Std R" panose="020B0400000000000000" pitchFamily="34" charset="-122"/>
              </a:rPr>
              <a:t>UI</a:t>
            </a:r>
            <a:r>
              <a:rPr lang="zh-CN" altLang="zh-CN" sz="1600" kern="100" dirty="0">
                <a:effectLst/>
                <a:latin typeface="Adobe 黑体 Std R" panose="020B0400000000000000" pitchFamily="34" charset="-122"/>
                <a:ea typeface="Adobe 黑体 Std R" panose="020B0400000000000000" pitchFamily="34" charset="-122"/>
              </a:rPr>
              <a:t>层和事件层分离，并不算是严格意义上的</a:t>
            </a:r>
            <a:r>
              <a:rPr lang="en-US" altLang="zh-CN" sz="1600" kern="100" dirty="0">
                <a:effectLst/>
                <a:latin typeface="Adobe 黑体 Std R" panose="020B0400000000000000" pitchFamily="34" charset="-122"/>
                <a:ea typeface="Adobe 黑体 Std R" panose="020B0400000000000000" pitchFamily="34" charset="-122"/>
              </a:rPr>
              <a:t>Controller</a:t>
            </a:r>
            <a:r>
              <a:rPr lang="zh-CN" altLang="zh-CN" sz="1600" kern="100" dirty="0">
                <a:effectLst/>
                <a:latin typeface="Adobe 黑体 Std R" panose="020B0400000000000000" pitchFamily="34" charset="-122"/>
                <a:ea typeface="Adobe 黑体 Std R" panose="020B0400000000000000" pitchFamily="34" charset="-122"/>
              </a:rPr>
              <a:t>。</a:t>
            </a:r>
          </a:p>
          <a:p>
            <a:pPr marL="133350" indent="266700" algn="just">
              <a:spcAft>
                <a:spcPts val="600"/>
              </a:spcAft>
            </a:pPr>
            <a:r>
              <a:rPr lang="zh-CN" altLang="zh-CN" sz="1600" kern="100" dirty="0">
                <a:effectLst/>
                <a:latin typeface="Adobe 黑体 Std R" panose="020B0400000000000000" pitchFamily="34" charset="-122"/>
                <a:ea typeface="Adobe 黑体 Std R" panose="020B0400000000000000" pitchFamily="34" charset="-122"/>
              </a:rPr>
              <a:t>所以，</a:t>
            </a:r>
            <a:r>
              <a:rPr lang="en-US" altLang="zh-CN" sz="1600" kern="100" dirty="0">
                <a:effectLst/>
                <a:latin typeface="Adobe 黑体 Std R" panose="020B0400000000000000" pitchFamily="34" charset="-122"/>
                <a:ea typeface="Adobe 黑体 Std R" panose="020B0400000000000000" pitchFamily="34" charset="-122"/>
              </a:rPr>
              <a:t>JavaFx</a:t>
            </a:r>
            <a:r>
              <a:rPr lang="zh-CN" altLang="zh-CN" sz="1600" kern="100" dirty="0">
                <a:effectLst/>
                <a:latin typeface="Adobe 黑体 Std R" panose="020B0400000000000000" pitchFamily="34" charset="-122"/>
                <a:ea typeface="Adobe 黑体 Std R" panose="020B0400000000000000" pitchFamily="34" charset="-122"/>
              </a:rPr>
              <a:t>的</a:t>
            </a:r>
            <a:r>
              <a:rPr lang="en-US" altLang="zh-CN" sz="1600" kern="100" dirty="0">
                <a:effectLst/>
                <a:latin typeface="Adobe 黑体 Std R" panose="020B0400000000000000" pitchFamily="34" charset="-122"/>
                <a:ea typeface="Adobe 黑体 Std R" panose="020B0400000000000000" pitchFamily="34" charset="-122"/>
              </a:rPr>
              <a:t>Controller</a:t>
            </a:r>
            <a:r>
              <a:rPr lang="zh-CN" altLang="zh-CN" sz="1600" kern="100" dirty="0">
                <a:effectLst/>
                <a:latin typeface="Adobe 黑体 Std R" panose="020B0400000000000000" pitchFamily="34" charset="-122"/>
                <a:ea typeface="Adobe 黑体 Std R" panose="020B0400000000000000" pitchFamily="34" charset="-122"/>
              </a:rPr>
              <a:t>也可称作：</a:t>
            </a:r>
            <a:r>
              <a:rPr lang="zh-CN" altLang="zh-CN" sz="1600" b="1" kern="100" dirty="0">
                <a:solidFill>
                  <a:srgbClr val="333333"/>
                </a:solidFill>
                <a:effectLst/>
                <a:latin typeface="Adobe 黑体 Std R" panose="020B0400000000000000" pitchFamily="34" charset="-122"/>
                <a:ea typeface="Adobe 黑体 Std R" panose="020B0400000000000000" pitchFamily="34" charset="-122"/>
              </a:rPr>
              <a:t>视图</a:t>
            </a:r>
            <a:r>
              <a:rPr lang="en-US" altLang="zh-CN" sz="1600" b="1" kern="100" dirty="0">
                <a:solidFill>
                  <a:srgbClr val="333333"/>
                </a:solidFill>
                <a:effectLst/>
                <a:latin typeface="Adobe 黑体 Std R" panose="020B0400000000000000" pitchFamily="34" charset="-122"/>
                <a:ea typeface="Adobe 黑体 Std R" panose="020B0400000000000000" pitchFamily="34" charset="-122"/>
              </a:rPr>
              <a:t>-</a:t>
            </a:r>
            <a:r>
              <a:rPr lang="zh-CN" altLang="zh-CN" sz="1600" b="1" kern="100" dirty="0">
                <a:solidFill>
                  <a:srgbClr val="333333"/>
                </a:solidFill>
                <a:effectLst/>
                <a:latin typeface="Adobe 黑体 Std R" panose="020B0400000000000000" pitchFamily="34" charset="-122"/>
                <a:ea typeface="Adobe 黑体 Std R" panose="020B0400000000000000" pitchFamily="34" charset="-122"/>
              </a:rPr>
              <a:t>控制器（</a:t>
            </a:r>
            <a:r>
              <a:rPr lang="en-US" altLang="zh-CN" sz="1600" b="1" kern="100" dirty="0">
                <a:solidFill>
                  <a:srgbClr val="333333"/>
                </a:solidFill>
                <a:effectLst/>
                <a:latin typeface="Adobe 黑体 Std R" panose="020B0400000000000000" pitchFamily="34" charset="-122"/>
                <a:ea typeface="Adobe 黑体 Std R" panose="020B0400000000000000" pitchFamily="34" charset="-122"/>
              </a:rPr>
              <a:t>View-Controller</a:t>
            </a:r>
            <a:r>
              <a:rPr lang="zh-CN" altLang="zh-CN" sz="1600" b="1" kern="100" dirty="0">
                <a:solidFill>
                  <a:srgbClr val="333333"/>
                </a:solidFill>
                <a:effectLst/>
                <a:latin typeface="Adobe 黑体 Std R" panose="020B0400000000000000" pitchFamily="34" charset="-122"/>
                <a:ea typeface="Adobe 黑体 Std R" panose="020B0400000000000000" pitchFamily="34" charset="-122"/>
              </a:rPr>
              <a:t>）</a:t>
            </a:r>
            <a:endParaRPr lang="zh-CN" altLang="zh-CN" sz="1600" kern="100" dirty="0">
              <a:effectLst/>
              <a:latin typeface="Adobe 黑体 Std R" panose="020B0400000000000000" pitchFamily="34" charset="-122"/>
              <a:ea typeface="Adobe 黑体 Std R" panose="020B0400000000000000" pitchFamily="34" charset="-122"/>
            </a:endParaRPr>
          </a:p>
          <a:p>
            <a:pPr>
              <a:lnSpc>
                <a:spcPct val="130000"/>
              </a:lnSpc>
            </a:pPr>
            <a:endParaRPr lang="zh-CN" altLang="en-US" sz="1400" dirty="0">
              <a:latin typeface="Arial" panose="020B0604020202020204" pitchFamily="34" charset="0"/>
              <a:ea typeface="微软雅黑" panose="020B0503020204020204" pitchFamily="34" charset="-122"/>
            </a:endParaRPr>
          </a:p>
        </p:txBody>
      </p:sp>
      <p:sp>
        <p:nvSpPr>
          <p:cNvPr id="4" name="文本框 3">
            <a:extLst>
              <a:ext uri="{FF2B5EF4-FFF2-40B4-BE49-F238E27FC236}">
                <a16:creationId xmlns:a16="http://schemas.microsoft.com/office/drawing/2014/main" id="{53F226BC-7943-4F41-8B44-A8E0B852AC24}"/>
              </a:ext>
            </a:extLst>
          </p:cNvPr>
          <p:cNvSpPr txBox="1"/>
          <p:nvPr/>
        </p:nvSpPr>
        <p:spPr>
          <a:xfrm>
            <a:off x="1160377" y="4846637"/>
            <a:ext cx="6013450" cy="629468"/>
          </a:xfrm>
          <a:prstGeom prst="rect">
            <a:avLst/>
          </a:prstGeom>
          <a:noFill/>
        </p:spPr>
        <p:txBody>
          <a:bodyPr wrap="square" rtlCol="0">
            <a:spAutoFit/>
          </a:bodyPr>
          <a:lstStyle/>
          <a:p>
            <a:pPr>
              <a:lnSpc>
                <a:spcPct val="130000"/>
              </a:lnSpc>
            </a:pPr>
            <a:r>
              <a:rPr lang="en-US" altLang="zh-CN" sz="1400" b="1" kern="100" dirty="0">
                <a:solidFill>
                  <a:srgbClr val="333333"/>
                </a:solidFill>
                <a:effectLst/>
                <a:latin typeface="Adobe 黑体 Std R" panose="020B0400000000000000" pitchFamily="34" charset="-122"/>
                <a:ea typeface="Adobe 黑体 Std R" panose="020B0400000000000000" pitchFamily="34" charset="-122"/>
              </a:rPr>
              <a:t>View-Controller</a:t>
            </a:r>
            <a:r>
              <a:rPr lang="zh-CN" altLang="en-US" sz="1400" b="1" kern="100" dirty="0">
                <a:solidFill>
                  <a:srgbClr val="333333"/>
                </a:solidFill>
                <a:effectLst/>
                <a:latin typeface="Adobe 黑体 Std R" panose="020B0400000000000000" pitchFamily="34" charset="-122"/>
                <a:ea typeface="Adobe 黑体 Std R" panose="020B0400000000000000" pitchFamily="34" charset="-122"/>
              </a:rPr>
              <a:t>层和</a:t>
            </a:r>
            <a:r>
              <a:rPr lang="en-US" altLang="zh-CN" sz="1400" b="1" kern="100" dirty="0">
                <a:solidFill>
                  <a:srgbClr val="333333"/>
                </a:solidFill>
                <a:effectLst/>
                <a:latin typeface="Adobe 黑体 Std R" panose="020B0400000000000000" pitchFamily="34" charset="-122"/>
                <a:ea typeface="Adobe 黑体 Std R" panose="020B0400000000000000" pitchFamily="34" charset="-122"/>
              </a:rPr>
              <a:t>Model</a:t>
            </a:r>
            <a:r>
              <a:rPr lang="zh-CN" altLang="en-US" sz="1400" b="1" kern="100" dirty="0">
                <a:solidFill>
                  <a:srgbClr val="333333"/>
                </a:solidFill>
                <a:effectLst/>
                <a:latin typeface="Adobe 黑体 Std R" panose="020B0400000000000000" pitchFamily="34" charset="-122"/>
                <a:ea typeface="Adobe 黑体 Std R" panose="020B0400000000000000" pitchFamily="34" charset="-122"/>
              </a:rPr>
              <a:t>层进行数据传输，同时，</a:t>
            </a:r>
            <a:r>
              <a:rPr lang="en-US" altLang="zh-CN" sz="1400" b="1" kern="100" dirty="0">
                <a:solidFill>
                  <a:srgbClr val="333333"/>
                </a:solidFill>
                <a:effectLst/>
                <a:latin typeface="Adobe 黑体 Std R" panose="020B0400000000000000" pitchFamily="34" charset="-122"/>
                <a:ea typeface="Adobe 黑体 Std R" panose="020B0400000000000000" pitchFamily="34" charset="-122"/>
              </a:rPr>
              <a:t> View-Controller</a:t>
            </a:r>
            <a:r>
              <a:rPr lang="zh-CN" altLang="en-US" sz="1400" b="1" kern="100" dirty="0">
                <a:solidFill>
                  <a:srgbClr val="333333"/>
                </a:solidFill>
                <a:effectLst/>
                <a:latin typeface="Adobe 黑体 Std R" panose="020B0400000000000000" pitchFamily="34" charset="-122"/>
                <a:ea typeface="Adobe 黑体 Std R" panose="020B0400000000000000" pitchFamily="34" charset="-122"/>
              </a:rPr>
              <a:t>内部进行相应操作，改变</a:t>
            </a:r>
            <a:r>
              <a:rPr lang="en-US" altLang="zh-CN" sz="1400" b="1" kern="100" dirty="0">
                <a:solidFill>
                  <a:srgbClr val="333333"/>
                </a:solidFill>
                <a:effectLst/>
                <a:latin typeface="Adobe 黑体 Std R" panose="020B0400000000000000" pitchFamily="34" charset="-122"/>
                <a:ea typeface="Adobe 黑体 Std R" panose="020B0400000000000000" pitchFamily="34" charset="-122"/>
              </a:rPr>
              <a:t>View</a:t>
            </a:r>
            <a:r>
              <a:rPr lang="zh-CN" altLang="en-US" sz="1400" b="1" kern="100" dirty="0">
                <a:solidFill>
                  <a:srgbClr val="333333"/>
                </a:solidFill>
                <a:effectLst/>
                <a:latin typeface="Adobe 黑体 Std R" panose="020B0400000000000000" pitchFamily="34" charset="-122"/>
                <a:ea typeface="Adobe 黑体 Std R" panose="020B0400000000000000" pitchFamily="34" charset="-122"/>
              </a:rPr>
              <a:t>层显示</a:t>
            </a: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20695176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3A050920-4667-49F7-86DA-7008FE0C19FC}"/>
              </a:ext>
            </a:extLst>
          </p:cNvPr>
          <p:cNvSpPr>
            <a:spLocks noChangeArrowheads="1"/>
          </p:cNvSpPr>
          <p:nvPr/>
        </p:nvSpPr>
        <p:spPr bwMode="auto">
          <a:xfrm>
            <a:off x="634918" y="211724"/>
            <a:ext cx="1887690"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具体分包</a:t>
            </a:r>
          </a:p>
        </p:txBody>
      </p:sp>
      <p:pic>
        <p:nvPicPr>
          <p:cNvPr id="4" name="图片 3">
            <a:extLst>
              <a:ext uri="{FF2B5EF4-FFF2-40B4-BE49-F238E27FC236}">
                <a16:creationId xmlns:a16="http://schemas.microsoft.com/office/drawing/2014/main" id="{FC7C6196-9E56-4205-94CC-27707DBE6A8B}"/>
              </a:ext>
            </a:extLst>
          </p:cNvPr>
          <p:cNvPicPr>
            <a:picLocks noChangeAspect="1"/>
          </p:cNvPicPr>
          <p:nvPr/>
        </p:nvPicPr>
        <p:blipFill>
          <a:blip r:embed="rId2"/>
          <a:stretch>
            <a:fillRect/>
          </a:stretch>
        </p:blipFill>
        <p:spPr>
          <a:xfrm>
            <a:off x="135838" y="918313"/>
            <a:ext cx="2433191" cy="2419688"/>
          </a:xfrm>
          <a:prstGeom prst="rect">
            <a:avLst/>
          </a:prstGeom>
        </p:spPr>
      </p:pic>
      <p:pic>
        <p:nvPicPr>
          <p:cNvPr id="8" name="图片 7">
            <a:extLst>
              <a:ext uri="{FF2B5EF4-FFF2-40B4-BE49-F238E27FC236}">
                <a16:creationId xmlns:a16="http://schemas.microsoft.com/office/drawing/2014/main" id="{B1C9EBE0-AD52-441E-B80A-331A501176C0}"/>
              </a:ext>
            </a:extLst>
          </p:cNvPr>
          <p:cNvPicPr>
            <a:picLocks noChangeAspect="1"/>
          </p:cNvPicPr>
          <p:nvPr/>
        </p:nvPicPr>
        <p:blipFill>
          <a:blip r:embed="rId3"/>
          <a:stretch>
            <a:fillRect/>
          </a:stretch>
        </p:blipFill>
        <p:spPr>
          <a:xfrm>
            <a:off x="6280275" y="-8458"/>
            <a:ext cx="3124748" cy="6858000"/>
          </a:xfrm>
          <a:prstGeom prst="rect">
            <a:avLst/>
          </a:prstGeom>
        </p:spPr>
      </p:pic>
      <p:pic>
        <p:nvPicPr>
          <p:cNvPr id="10" name="图片 9">
            <a:extLst>
              <a:ext uri="{FF2B5EF4-FFF2-40B4-BE49-F238E27FC236}">
                <a16:creationId xmlns:a16="http://schemas.microsoft.com/office/drawing/2014/main" id="{9D5F4E4E-8EC2-470C-9EC4-167B0A253067}"/>
              </a:ext>
            </a:extLst>
          </p:cNvPr>
          <p:cNvPicPr>
            <a:picLocks noChangeAspect="1"/>
          </p:cNvPicPr>
          <p:nvPr/>
        </p:nvPicPr>
        <p:blipFill>
          <a:blip r:embed="rId4"/>
          <a:stretch>
            <a:fillRect/>
          </a:stretch>
        </p:blipFill>
        <p:spPr>
          <a:xfrm>
            <a:off x="8836873" y="211724"/>
            <a:ext cx="4086795" cy="3962953"/>
          </a:xfrm>
          <a:prstGeom prst="rect">
            <a:avLst/>
          </a:prstGeom>
        </p:spPr>
      </p:pic>
      <p:pic>
        <p:nvPicPr>
          <p:cNvPr id="5" name="图片 4">
            <a:extLst>
              <a:ext uri="{FF2B5EF4-FFF2-40B4-BE49-F238E27FC236}">
                <a16:creationId xmlns:a16="http://schemas.microsoft.com/office/drawing/2014/main" id="{783568D9-91A6-443C-957C-F40C3AC0547A}"/>
              </a:ext>
            </a:extLst>
          </p:cNvPr>
          <p:cNvPicPr>
            <a:picLocks noChangeAspect="1"/>
          </p:cNvPicPr>
          <p:nvPr/>
        </p:nvPicPr>
        <p:blipFill>
          <a:blip r:embed="rId5"/>
          <a:stretch>
            <a:fillRect/>
          </a:stretch>
        </p:blipFill>
        <p:spPr>
          <a:xfrm>
            <a:off x="2753500" y="179614"/>
            <a:ext cx="3480354" cy="6498771"/>
          </a:xfrm>
          <a:prstGeom prst="rect">
            <a:avLst/>
          </a:prstGeom>
        </p:spPr>
      </p:pic>
    </p:spTree>
    <p:extLst>
      <p:ext uri="{BB962C8B-B14F-4D97-AF65-F5344CB8AC3E}">
        <p14:creationId xmlns:p14="http://schemas.microsoft.com/office/powerpoint/2010/main" val="178662964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626942"/>
            <a:ext cx="3622658" cy="1015663"/>
          </a:xfrm>
          <a:prstGeom prst="rect">
            <a:avLst/>
          </a:prstGeom>
          <a:noFill/>
        </p:spPr>
        <p:txBody>
          <a:bodyPr wrap="none" rtlCol="0">
            <a:spAutoFit/>
          </a:bodyPr>
          <a:lstStyle/>
          <a:p>
            <a:r>
              <a:rPr lang="en-US" altLang="zh-CN" sz="6000" dirty="0">
                <a:solidFill>
                  <a:schemeClr val="bg1"/>
                </a:solidFill>
                <a:cs typeface="+mn-ea"/>
                <a:sym typeface="+mn-lt"/>
              </a:rPr>
              <a:t>Chapter 02</a:t>
            </a:r>
            <a:endParaRPr lang="zh-CN" altLang="en-US" sz="6000" dirty="0">
              <a:solidFill>
                <a:schemeClr val="bg1"/>
              </a:solidFill>
              <a:cs typeface="+mn-ea"/>
              <a:sym typeface="+mn-lt"/>
            </a:endParaRPr>
          </a:p>
        </p:txBody>
      </p:sp>
      <p:sp>
        <p:nvSpPr>
          <p:cNvPr id="14" name="文本框 13"/>
          <p:cNvSpPr txBox="1"/>
          <p:nvPr/>
        </p:nvSpPr>
        <p:spPr>
          <a:xfrm>
            <a:off x="5143325" y="2058400"/>
            <a:ext cx="5032148" cy="923330"/>
          </a:xfrm>
          <a:prstGeom prst="rect">
            <a:avLst/>
          </a:prstGeom>
          <a:noFill/>
        </p:spPr>
        <p:txBody>
          <a:bodyPr wrap="none" rtlCol="0">
            <a:spAutoFit/>
          </a:bodyPr>
          <a:lstStyle/>
          <a:p>
            <a:pPr algn="ctr"/>
            <a:r>
              <a:rPr lang="zh-CN" altLang="en-US" sz="5400" b="1" dirty="0">
                <a:solidFill>
                  <a:schemeClr val="tx1">
                    <a:lumMod val="65000"/>
                    <a:lumOff val="35000"/>
                  </a:schemeClr>
                </a:solidFill>
                <a:cs typeface="+mn-ea"/>
                <a:sym typeface="+mn-lt"/>
              </a:rPr>
              <a:t>开发技术及工具</a:t>
            </a:r>
          </a:p>
        </p:txBody>
      </p:sp>
      <p:cxnSp>
        <p:nvCxnSpPr>
          <p:cNvPr id="17" name="直接连接符 16"/>
          <p:cNvCxnSpPr/>
          <p:nvPr/>
        </p:nvCxnSpPr>
        <p:spPr>
          <a:xfrm>
            <a:off x="5425319" y="2982135"/>
            <a:ext cx="4201580"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02808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矩形 46"/>
          <p:cNvSpPr>
            <a:spLocks noChangeArrowheads="1"/>
          </p:cNvSpPr>
          <p:nvPr/>
        </p:nvSpPr>
        <p:spPr bwMode="auto">
          <a:xfrm>
            <a:off x="634918" y="237124"/>
            <a:ext cx="3118796"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开发技术及工具</a:t>
            </a:r>
          </a:p>
        </p:txBody>
      </p:sp>
      <p:pic>
        <p:nvPicPr>
          <p:cNvPr id="3" name="图片 2">
            <a:extLst>
              <a:ext uri="{FF2B5EF4-FFF2-40B4-BE49-F238E27FC236}">
                <a16:creationId xmlns:a16="http://schemas.microsoft.com/office/drawing/2014/main" id="{F33E9402-FF12-4119-9BD1-8E6892B68558}"/>
              </a:ext>
            </a:extLst>
          </p:cNvPr>
          <p:cNvPicPr>
            <a:picLocks noChangeAspect="1"/>
          </p:cNvPicPr>
          <p:nvPr/>
        </p:nvPicPr>
        <p:blipFill>
          <a:blip r:embed="rId3"/>
          <a:stretch>
            <a:fillRect/>
          </a:stretch>
        </p:blipFill>
        <p:spPr>
          <a:xfrm>
            <a:off x="634918" y="852675"/>
            <a:ext cx="10693400" cy="5426228"/>
          </a:xfrm>
          <a:prstGeom prst="rect">
            <a:avLst/>
          </a:prstGeom>
        </p:spPr>
      </p:pic>
    </p:spTree>
    <p:extLst>
      <p:ext uri="{BB962C8B-B14F-4D97-AF65-F5344CB8AC3E}">
        <p14:creationId xmlns:p14="http://schemas.microsoft.com/office/powerpoint/2010/main" val="406367112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626942"/>
            <a:ext cx="3622658" cy="1015663"/>
          </a:xfrm>
          <a:prstGeom prst="rect">
            <a:avLst/>
          </a:prstGeom>
          <a:noFill/>
        </p:spPr>
        <p:txBody>
          <a:bodyPr wrap="none" rtlCol="0">
            <a:spAutoFit/>
          </a:bodyPr>
          <a:lstStyle/>
          <a:p>
            <a:r>
              <a:rPr lang="en-US" altLang="zh-CN" sz="6000" dirty="0">
                <a:solidFill>
                  <a:schemeClr val="bg1"/>
                </a:solidFill>
                <a:cs typeface="+mn-ea"/>
                <a:sym typeface="+mn-lt"/>
              </a:rPr>
              <a:t>Chapter 03</a:t>
            </a:r>
            <a:endParaRPr lang="zh-CN" altLang="en-US" sz="6000" dirty="0">
              <a:solidFill>
                <a:schemeClr val="bg1"/>
              </a:solidFill>
              <a:cs typeface="+mn-ea"/>
              <a:sym typeface="+mn-lt"/>
            </a:endParaRPr>
          </a:p>
        </p:txBody>
      </p:sp>
      <p:sp>
        <p:nvSpPr>
          <p:cNvPr id="14" name="文本框 13"/>
          <p:cNvSpPr txBox="1"/>
          <p:nvPr/>
        </p:nvSpPr>
        <p:spPr>
          <a:xfrm>
            <a:off x="5419840" y="2058400"/>
            <a:ext cx="4479111" cy="923330"/>
          </a:xfrm>
          <a:prstGeom prst="rect">
            <a:avLst/>
          </a:prstGeom>
          <a:noFill/>
        </p:spPr>
        <p:txBody>
          <a:bodyPr wrap="none" rtlCol="0">
            <a:spAutoFit/>
          </a:bodyPr>
          <a:lstStyle/>
          <a:p>
            <a:pPr algn="ctr"/>
            <a:r>
              <a:rPr lang="zh-CN" altLang="en-US" sz="5400" b="1" dirty="0">
                <a:solidFill>
                  <a:schemeClr val="tx1">
                    <a:lumMod val="65000"/>
                    <a:lumOff val="35000"/>
                  </a:schemeClr>
                </a:solidFill>
                <a:cs typeface="+mn-ea"/>
                <a:sym typeface="+mn-lt"/>
              </a:rPr>
              <a:t>具体开发过程</a:t>
            </a:r>
          </a:p>
        </p:txBody>
      </p:sp>
      <p:cxnSp>
        <p:nvCxnSpPr>
          <p:cNvPr id="17" name="直接连接符 16"/>
          <p:cNvCxnSpPr/>
          <p:nvPr/>
        </p:nvCxnSpPr>
        <p:spPr>
          <a:xfrm>
            <a:off x="5425319" y="2982135"/>
            <a:ext cx="4201580"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130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椭圆 5"/>
          <p:cNvSpPr/>
          <p:nvPr/>
        </p:nvSpPr>
        <p:spPr>
          <a:xfrm>
            <a:off x="2637794" y="1587735"/>
            <a:ext cx="1004399" cy="1004399"/>
          </a:xfrm>
          <a:prstGeom prst="ellipse">
            <a:avLst/>
          </a:pr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89"/>
            <a:r>
              <a:rPr lang="en-US" altLang="zh-CN" sz="3600" b="1" dirty="0">
                <a:solidFill>
                  <a:prstClr val="white"/>
                </a:solidFill>
                <a:cs typeface="+mn-ea"/>
                <a:sym typeface="+mn-lt"/>
              </a:rPr>
              <a:t>A</a:t>
            </a:r>
            <a:endParaRPr lang="zh-HK" altLang="en-US" sz="3600" b="1" dirty="0">
              <a:solidFill>
                <a:prstClr val="white"/>
              </a:solidFill>
              <a:cs typeface="+mn-ea"/>
              <a:sym typeface="+mn-lt"/>
            </a:endParaRPr>
          </a:p>
        </p:txBody>
      </p:sp>
      <p:sp>
        <p:nvSpPr>
          <p:cNvPr id="7" name="椭圆 6"/>
          <p:cNvSpPr/>
          <p:nvPr/>
        </p:nvSpPr>
        <p:spPr>
          <a:xfrm>
            <a:off x="3642194" y="3356749"/>
            <a:ext cx="1004399" cy="1004399"/>
          </a:xfrm>
          <a:prstGeom prst="ellipse">
            <a:avLst/>
          </a:pr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89"/>
            <a:r>
              <a:rPr lang="en-US" altLang="zh-CN" sz="3600" b="1" dirty="0">
                <a:solidFill>
                  <a:prstClr val="white"/>
                </a:solidFill>
                <a:cs typeface="+mn-ea"/>
                <a:sym typeface="+mn-lt"/>
              </a:rPr>
              <a:t>B</a:t>
            </a:r>
            <a:endParaRPr lang="zh-HK" altLang="en-US" sz="3600" b="1" dirty="0">
              <a:solidFill>
                <a:prstClr val="white"/>
              </a:solidFill>
              <a:cs typeface="+mn-ea"/>
              <a:sym typeface="+mn-lt"/>
            </a:endParaRPr>
          </a:p>
        </p:txBody>
      </p:sp>
      <p:sp>
        <p:nvSpPr>
          <p:cNvPr id="8" name="椭圆 7"/>
          <p:cNvSpPr/>
          <p:nvPr/>
        </p:nvSpPr>
        <p:spPr>
          <a:xfrm>
            <a:off x="2637794" y="4977345"/>
            <a:ext cx="1004399" cy="1004399"/>
          </a:xfrm>
          <a:prstGeom prst="ellipse">
            <a:avLst/>
          </a:prstGeom>
          <a:solidFill>
            <a:srgbClr val="7C97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89"/>
            <a:r>
              <a:rPr lang="en-US" altLang="zh-CN" sz="3600" b="1" dirty="0">
                <a:solidFill>
                  <a:prstClr val="white"/>
                </a:solidFill>
                <a:cs typeface="+mn-ea"/>
                <a:sym typeface="+mn-lt"/>
              </a:rPr>
              <a:t>C</a:t>
            </a:r>
            <a:endParaRPr lang="zh-HK" altLang="en-US" sz="3600" b="1" dirty="0">
              <a:solidFill>
                <a:prstClr val="white"/>
              </a:solidFill>
              <a:cs typeface="+mn-ea"/>
              <a:sym typeface="+mn-lt"/>
            </a:endParaRPr>
          </a:p>
        </p:txBody>
      </p:sp>
      <p:cxnSp>
        <p:nvCxnSpPr>
          <p:cNvPr id="9" name="直接连接符 8"/>
          <p:cNvCxnSpPr/>
          <p:nvPr/>
        </p:nvCxnSpPr>
        <p:spPr>
          <a:xfrm flipV="1">
            <a:off x="1598053" y="2456194"/>
            <a:ext cx="888520" cy="527559"/>
          </a:xfrm>
          <a:prstGeom prst="line">
            <a:avLst/>
          </a:prstGeom>
          <a:ln w="28575">
            <a:solidFill>
              <a:srgbClr val="7C97CE"/>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818691" y="3858947"/>
            <a:ext cx="1596560" cy="0"/>
          </a:xfrm>
          <a:prstGeom prst="line">
            <a:avLst/>
          </a:prstGeom>
          <a:ln w="28575">
            <a:solidFill>
              <a:srgbClr val="7C97CE"/>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62019" y="4723543"/>
            <a:ext cx="960589" cy="507148"/>
          </a:xfrm>
          <a:prstGeom prst="line">
            <a:avLst/>
          </a:prstGeom>
          <a:ln w="28575">
            <a:solidFill>
              <a:srgbClr val="7C97CE"/>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012557" y="1442319"/>
            <a:ext cx="6088665" cy="1061235"/>
            <a:chOff x="4012556" y="1375083"/>
            <a:chExt cx="5516462" cy="1061236"/>
          </a:xfrm>
        </p:grpSpPr>
        <p:sp>
          <p:nvSpPr>
            <p:cNvPr id="12" name="矩形 11"/>
            <p:cNvSpPr/>
            <p:nvPr/>
          </p:nvSpPr>
          <p:spPr>
            <a:xfrm>
              <a:off x="4012556" y="1729714"/>
              <a:ext cx="5516462" cy="706605"/>
            </a:xfrm>
            <a:prstGeom prst="rect">
              <a:avLst/>
            </a:prstGeom>
          </p:spPr>
          <p:txBody>
            <a:bodyPr wrap="square">
              <a:spAutoFit/>
            </a:bodyPr>
            <a:lstStyle/>
            <a:p>
              <a:pPr defTabSz="457189">
                <a:lnSpc>
                  <a:spcPct val="130000"/>
                </a:lnSpc>
              </a:pPr>
              <a:r>
                <a:rPr lang="zh-CN" altLang="en-US" sz="1600" dirty="0">
                  <a:solidFill>
                    <a:prstClr val="black">
                      <a:lumMod val="75000"/>
                      <a:lumOff val="25000"/>
                    </a:prstClr>
                  </a:solidFill>
                  <a:cs typeface="+mn-ea"/>
                  <a:sym typeface="+mn-lt"/>
                </a:rPr>
                <a:t>在大一一年的学习中我并没有学习</a:t>
              </a:r>
              <a:r>
                <a:rPr lang="en-US" altLang="zh-CN" sz="1600" dirty="0">
                  <a:solidFill>
                    <a:prstClr val="black">
                      <a:lumMod val="75000"/>
                      <a:lumOff val="25000"/>
                    </a:prstClr>
                  </a:solidFill>
                  <a:cs typeface="+mn-ea"/>
                  <a:sym typeface="+mn-lt"/>
                </a:rPr>
                <a:t>GUI</a:t>
              </a:r>
              <a:r>
                <a:rPr lang="zh-CN" altLang="en-US" sz="1600" dirty="0">
                  <a:solidFill>
                    <a:prstClr val="black">
                      <a:lumMod val="75000"/>
                      <a:lumOff val="25000"/>
                    </a:prstClr>
                  </a:solidFill>
                  <a:cs typeface="+mn-ea"/>
                  <a:sym typeface="+mn-lt"/>
                </a:rPr>
                <a:t>的相关知识，因此学习和使用</a:t>
              </a:r>
              <a:r>
                <a:rPr lang="en-US" altLang="zh-CN" sz="1600" dirty="0">
                  <a:solidFill>
                    <a:prstClr val="black">
                      <a:lumMod val="75000"/>
                      <a:lumOff val="25000"/>
                    </a:prstClr>
                  </a:solidFill>
                  <a:cs typeface="+mn-ea"/>
                  <a:sym typeface="+mn-lt"/>
                </a:rPr>
                <a:t>GUI</a:t>
              </a:r>
              <a:r>
                <a:rPr lang="zh-CN" altLang="en-US" sz="1600" dirty="0">
                  <a:solidFill>
                    <a:prstClr val="black">
                      <a:lumMod val="75000"/>
                      <a:lumOff val="25000"/>
                    </a:prstClr>
                  </a:solidFill>
                  <a:cs typeface="+mn-ea"/>
                  <a:sym typeface="+mn-lt"/>
                </a:rPr>
                <a:t>对我来说是一个全新的过程</a:t>
              </a:r>
              <a:endParaRPr lang="en-US" altLang="zh-CN" sz="1600" dirty="0">
                <a:solidFill>
                  <a:prstClr val="black">
                    <a:lumMod val="75000"/>
                    <a:lumOff val="25000"/>
                  </a:prstClr>
                </a:solidFill>
                <a:cs typeface="+mn-ea"/>
                <a:sym typeface="+mn-lt"/>
              </a:endParaRPr>
            </a:p>
          </p:txBody>
        </p:sp>
        <p:sp>
          <p:nvSpPr>
            <p:cNvPr id="13" name="文本框 42"/>
            <p:cNvSpPr txBox="1"/>
            <p:nvPr/>
          </p:nvSpPr>
          <p:spPr>
            <a:xfrm>
              <a:off x="4012556" y="1375083"/>
              <a:ext cx="2374014" cy="379656"/>
            </a:xfrm>
            <a:prstGeom prst="rect">
              <a:avLst/>
            </a:prstGeom>
            <a:noFill/>
          </p:spPr>
          <p:txBody>
            <a:bodyPr wrap="square" rtlCol="0">
              <a:spAutoFit/>
            </a:bodyPr>
            <a:lstStyle/>
            <a:p>
              <a:pPr defTabSz="457189"/>
              <a:r>
                <a:rPr lang="en-US" altLang="zh-CN" sz="1867" b="1" dirty="0">
                  <a:solidFill>
                    <a:prstClr val="black">
                      <a:lumMod val="75000"/>
                      <a:lumOff val="25000"/>
                    </a:prstClr>
                  </a:solidFill>
                  <a:cs typeface="+mn-ea"/>
                  <a:sym typeface="+mn-lt"/>
                </a:rPr>
                <a:t>A GUI</a:t>
              </a:r>
              <a:r>
                <a:rPr lang="zh-CN" altLang="en-US" sz="1867" b="1" dirty="0">
                  <a:solidFill>
                    <a:prstClr val="black">
                      <a:lumMod val="75000"/>
                      <a:lumOff val="25000"/>
                    </a:prstClr>
                  </a:solidFill>
                  <a:cs typeface="+mn-ea"/>
                  <a:sym typeface="+mn-lt"/>
                </a:rPr>
                <a:t>相关操作</a:t>
              </a:r>
            </a:p>
          </p:txBody>
        </p:sp>
      </p:grpSp>
      <p:grpSp>
        <p:nvGrpSpPr>
          <p:cNvPr id="5" name="组合 4"/>
          <p:cNvGrpSpPr/>
          <p:nvPr/>
        </p:nvGrpSpPr>
        <p:grpSpPr>
          <a:xfrm>
            <a:off x="4873534" y="3200000"/>
            <a:ext cx="6088665" cy="1061233"/>
            <a:chOff x="4873534" y="3109566"/>
            <a:chExt cx="5516462" cy="1061232"/>
          </a:xfrm>
        </p:grpSpPr>
        <p:sp>
          <p:nvSpPr>
            <p:cNvPr id="14" name="矩形 13"/>
            <p:cNvSpPr/>
            <p:nvPr/>
          </p:nvSpPr>
          <p:spPr>
            <a:xfrm>
              <a:off x="4873534" y="3464195"/>
              <a:ext cx="5516462" cy="706603"/>
            </a:xfrm>
            <a:prstGeom prst="rect">
              <a:avLst/>
            </a:prstGeom>
          </p:spPr>
          <p:txBody>
            <a:bodyPr wrap="square">
              <a:spAutoFit/>
            </a:bodyPr>
            <a:lstStyle/>
            <a:p>
              <a:pPr defTabSz="457189">
                <a:lnSpc>
                  <a:spcPct val="130000"/>
                </a:lnSpc>
              </a:pPr>
              <a:r>
                <a:rPr lang="en-US" altLang="zh-CN" sz="1600" dirty="0">
                  <a:solidFill>
                    <a:prstClr val="black">
                      <a:lumMod val="75000"/>
                      <a:lumOff val="25000"/>
                    </a:prstClr>
                  </a:solidFill>
                  <a:cs typeface="+mn-ea"/>
                  <a:sym typeface="+mn-lt"/>
                </a:rPr>
                <a:t>MVC</a:t>
              </a:r>
              <a:r>
                <a:rPr lang="zh-CN" altLang="en-US" sz="1600" dirty="0">
                  <a:solidFill>
                    <a:prstClr val="black">
                      <a:lumMod val="75000"/>
                      <a:lumOff val="25000"/>
                    </a:prstClr>
                  </a:solidFill>
                  <a:cs typeface="+mn-ea"/>
                  <a:sym typeface="+mn-lt"/>
                </a:rPr>
                <a:t>架构同样是我所面对的全新知识，查阅了很多资料，但总感觉自己的项目不能完美的实现</a:t>
              </a:r>
              <a:r>
                <a:rPr lang="en-US" altLang="zh-CN" sz="1600" dirty="0">
                  <a:solidFill>
                    <a:prstClr val="black">
                      <a:lumMod val="75000"/>
                      <a:lumOff val="25000"/>
                    </a:prstClr>
                  </a:solidFill>
                  <a:cs typeface="+mn-ea"/>
                  <a:sym typeface="+mn-lt"/>
                </a:rPr>
                <a:t>MVC</a:t>
              </a:r>
              <a:r>
                <a:rPr lang="zh-CN" altLang="en-US" sz="1600" dirty="0">
                  <a:solidFill>
                    <a:prstClr val="black">
                      <a:lumMod val="75000"/>
                      <a:lumOff val="25000"/>
                    </a:prstClr>
                  </a:solidFill>
                  <a:cs typeface="+mn-ea"/>
                  <a:sym typeface="+mn-lt"/>
                </a:rPr>
                <a:t>模式</a:t>
              </a:r>
              <a:endParaRPr lang="en-US" altLang="zh-CN" sz="1600" dirty="0">
                <a:solidFill>
                  <a:prstClr val="black">
                    <a:lumMod val="75000"/>
                    <a:lumOff val="25000"/>
                  </a:prstClr>
                </a:solidFill>
                <a:cs typeface="+mn-ea"/>
                <a:sym typeface="+mn-lt"/>
              </a:endParaRPr>
            </a:p>
          </p:txBody>
        </p:sp>
        <p:sp>
          <p:nvSpPr>
            <p:cNvPr id="15" name="文本框 44"/>
            <p:cNvSpPr txBox="1"/>
            <p:nvPr/>
          </p:nvSpPr>
          <p:spPr>
            <a:xfrm>
              <a:off x="4873534" y="3109566"/>
              <a:ext cx="2374014" cy="379656"/>
            </a:xfrm>
            <a:prstGeom prst="rect">
              <a:avLst/>
            </a:prstGeom>
            <a:noFill/>
          </p:spPr>
          <p:txBody>
            <a:bodyPr wrap="square" rtlCol="0">
              <a:spAutoFit/>
            </a:bodyPr>
            <a:lstStyle/>
            <a:p>
              <a:pPr defTabSz="457189"/>
              <a:r>
                <a:rPr lang="en-US" altLang="zh-CN" sz="1867" b="1" dirty="0">
                  <a:solidFill>
                    <a:prstClr val="black">
                      <a:lumMod val="75000"/>
                      <a:lumOff val="25000"/>
                    </a:prstClr>
                  </a:solidFill>
                  <a:cs typeface="+mn-ea"/>
                  <a:sym typeface="+mn-lt"/>
                </a:rPr>
                <a:t>B MVC</a:t>
              </a:r>
              <a:r>
                <a:rPr lang="zh-CN" altLang="en-US" sz="1867" b="1" dirty="0">
                  <a:solidFill>
                    <a:prstClr val="black">
                      <a:lumMod val="75000"/>
                      <a:lumOff val="25000"/>
                    </a:prstClr>
                  </a:solidFill>
                  <a:cs typeface="+mn-ea"/>
                  <a:sym typeface="+mn-lt"/>
                </a:rPr>
                <a:t>架构</a:t>
              </a:r>
            </a:p>
          </p:txBody>
        </p:sp>
      </p:grpSp>
      <p:grpSp>
        <p:nvGrpSpPr>
          <p:cNvPr id="19" name="组合 18"/>
          <p:cNvGrpSpPr/>
          <p:nvPr/>
        </p:nvGrpSpPr>
        <p:grpSpPr>
          <a:xfrm>
            <a:off x="4012557" y="4841524"/>
            <a:ext cx="6088665" cy="1701410"/>
            <a:chOff x="4012556" y="5002204"/>
            <a:chExt cx="5516462" cy="1701411"/>
          </a:xfrm>
        </p:grpSpPr>
        <p:sp>
          <p:nvSpPr>
            <p:cNvPr id="16" name="矩形 15"/>
            <p:cNvSpPr/>
            <p:nvPr/>
          </p:nvSpPr>
          <p:spPr>
            <a:xfrm>
              <a:off x="4012556" y="5356835"/>
              <a:ext cx="5516462" cy="1346780"/>
            </a:xfrm>
            <a:prstGeom prst="rect">
              <a:avLst/>
            </a:prstGeom>
          </p:spPr>
          <p:txBody>
            <a:bodyPr wrap="square">
              <a:spAutoFit/>
            </a:bodyPr>
            <a:lstStyle/>
            <a:p>
              <a:pPr defTabSz="457189">
                <a:lnSpc>
                  <a:spcPct val="130000"/>
                </a:lnSpc>
              </a:pPr>
              <a:r>
                <a:rPr lang="zh-CN" altLang="en-US" sz="1600" dirty="0">
                  <a:solidFill>
                    <a:prstClr val="black">
                      <a:lumMod val="75000"/>
                      <a:lumOff val="25000"/>
                    </a:prstClr>
                  </a:solidFill>
                  <a:cs typeface="+mn-ea"/>
                  <a:sym typeface="+mn-lt"/>
                </a:rPr>
                <a:t>在实训项目制作过程中我认为难点不在项目功能的具体实现，因为功能的原理都很基础，难点是如何将我们所学习的面向对象知识运用到编程实践中，还有代码的规范性，如何减少代码的耦合性等等，我认为这才是 我们需要注意的问题。</a:t>
              </a:r>
              <a:endParaRPr lang="en-US" altLang="zh-CN" sz="1600" dirty="0">
                <a:solidFill>
                  <a:prstClr val="black">
                    <a:lumMod val="75000"/>
                    <a:lumOff val="25000"/>
                  </a:prstClr>
                </a:solidFill>
                <a:cs typeface="+mn-ea"/>
                <a:sym typeface="+mn-lt"/>
              </a:endParaRPr>
            </a:p>
          </p:txBody>
        </p:sp>
        <p:sp>
          <p:nvSpPr>
            <p:cNvPr id="17" name="文本框 46"/>
            <p:cNvSpPr txBox="1"/>
            <p:nvPr/>
          </p:nvSpPr>
          <p:spPr>
            <a:xfrm>
              <a:off x="4012556" y="5002204"/>
              <a:ext cx="2374014" cy="379656"/>
            </a:xfrm>
            <a:prstGeom prst="rect">
              <a:avLst/>
            </a:prstGeom>
            <a:noFill/>
          </p:spPr>
          <p:txBody>
            <a:bodyPr wrap="square" rtlCol="0">
              <a:spAutoFit/>
            </a:bodyPr>
            <a:lstStyle/>
            <a:p>
              <a:pPr defTabSz="457189"/>
              <a:r>
                <a:rPr lang="en-US" altLang="zh-CN" sz="1867" b="1" dirty="0">
                  <a:solidFill>
                    <a:prstClr val="black">
                      <a:lumMod val="75000"/>
                      <a:lumOff val="25000"/>
                    </a:prstClr>
                  </a:solidFill>
                  <a:cs typeface="+mn-ea"/>
                  <a:sym typeface="+mn-lt"/>
                </a:rPr>
                <a:t>C </a:t>
              </a:r>
              <a:r>
                <a:rPr lang="zh-CN" altLang="en-US" sz="1867" b="1" dirty="0">
                  <a:solidFill>
                    <a:prstClr val="black">
                      <a:lumMod val="75000"/>
                      <a:lumOff val="25000"/>
                    </a:prstClr>
                  </a:solidFill>
                  <a:cs typeface="+mn-ea"/>
                  <a:sym typeface="+mn-lt"/>
                </a:rPr>
                <a:t>面向对象知识的运用</a:t>
              </a:r>
            </a:p>
          </p:txBody>
        </p:sp>
      </p:grpSp>
      <p:pic>
        <p:nvPicPr>
          <p:cNvPr id="18" name="图片 17"/>
          <p:cNvPicPr>
            <a:picLocks noChangeAspect="1"/>
          </p:cNvPicPr>
          <p:nvPr/>
        </p:nvPicPr>
        <p:blipFill rotWithShape="1">
          <a:blip r:embed="rId3">
            <a:duotone>
              <a:schemeClr val="bg2">
                <a:shade val="45000"/>
                <a:satMod val="135000"/>
              </a:schemeClr>
              <a:prstClr val="white"/>
            </a:duotone>
          </a:blip>
          <a:srcRect l="48604"/>
          <a:stretch/>
        </p:blipFill>
        <p:spPr>
          <a:xfrm>
            <a:off x="1" y="2158068"/>
            <a:ext cx="1623327" cy="3158577"/>
          </a:xfrm>
          <a:prstGeom prst="rect">
            <a:avLst/>
          </a:prstGeom>
        </p:spPr>
      </p:pic>
      <p:sp>
        <p:nvSpPr>
          <p:cNvPr id="22" name="矩形 21"/>
          <p:cNvSpPr>
            <a:spLocks noChangeArrowheads="1"/>
          </p:cNvSpPr>
          <p:nvPr/>
        </p:nvSpPr>
        <p:spPr bwMode="auto">
          <a:xfrm>
            <a:off x="634918" y="237124"/>
            <a:ext cx="3529165"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实训中遇到的难点</a:t>
            </a:r>
          </a:p>
        </p:txBody>
      </p:sp>
    </p:spTree>
    <p:extLst>
      <p:ext uri="{BB962C8B-B14F-4D97-AF65-F5344CB8AC3E}">
        <p14:creationId xmlns:p14="http://schemas.microsoft.com/office/powerpoint/2010/main" val="187850493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9B83D3-4779-424E-B507-E33E89DF6C17}"/>
              </a:ext>
            </a:extLst>
          </p:cNvPr>
          <p:cNvPicPr>
            <a:picLocks noChangeAspect="1"/>
          </p:cNvPicPr>
          <p:nvPr/>
        </p:nvPicPr>
        <p:blipFill>
          <a:blip r:embed="rId2"/>
          <a:stretch>
            <a:fillRect/>
          </a:stretch>
        </p:blipFill>
        <p:spPr>
          <a:xfrm>
            <a:off x="296297" y="965200"/>
            <a:ext cx="6392704" cy="4477146"/>
          </a:xfrm>
          <a:prstGeom prst="rect">
            <a:avLst/>
          </a:prstGeom>
        </p:spPr>
      </p:pic>
      <p:pic>
        <p:nvPicPr>
          <p:cNvPr id="6146" name="图片 1">
            <a:extLst>
              <a:ext uri="{FF2B5EF4-FFF2-40B4-BE49-F238E27FC236}">
                <a16:creationId xmlns:a16="http://schemas.microsoft.com/office/drawing/2014/main" id="{6C140A74-75AC-4B96-A79A-7897AF1FD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2" y="1636712"/>
            <a:ext cx="5458527"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731390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1">
            <a:extLst>
              <a:ext uri="{FF2B5EF4-FFF2-40B4-BE49-F238E27FC236}">
                <a16:creationId xmlns:a16="http://schemas.microsoft.com/office/drawing/2014/main" id="{FBFCDC9F-D25D-4B16-B33E-5B741FF68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1028699"/>
            <a:ext cx="9404350" cy="499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84450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
            <a:extLst>
              <a:ext uri="{FF2B5EF4-FFF2-40B4-BE49-F238E27FC236}">
                <a16:creationId xmlns:a16="http://schemas.microsoft.com/office/drawing/2014/main" id="{84A2A11C-B77F-4A65-86D9-F363BFFFD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025525"/>
            <a:ext cx="9409709" cy="480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303931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直角三角形 46">
            <a:extLst>
              <a:ext uri="{FF2B5EF4-FFF2-40B4-BE49-F238E27FC236}">
                <a16:creationId xmlns:a16="http://schemas.microsoft.com/office/drawing/2014/main" id="{1AB88D4D-0B88-4A72-A1C9-51A04F951A28}"/>
              </a:ext>
            </a:extLst>
          </p:cNvPr>
          <p:cNvSpPr/>
          <p:nvPr/>
        </p:nvSpPr>
        <p:spPr>
          <a:xfrm rot="18895550">
            <a:off x="4932676" y="-1163273"/>
            <a:ext cx="2326545" cy="2326545"/>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50000"/>
                  <a:lumOff val="50000"/>
                </a:schemeClr>
              </a:solidFill>
              <a:cs typeface="+mn-ea"/>
              <a:sym typeface="+mn-lt"/>
            </a:endParaRPr>
          </a:p>
        </p:txBody>
      </p:sp>
      <p:sp>
        <p:nvSpPr>
          <p:cNvPr id="16" name="文本框 15"/>
          <p:cNvSpPr txBox="1"/>
          <p:nvPr/>
        </p:nvSpPr>
        <p:spPr>
          <a:xfrm>
            <a:off x="5337775" y="-58365"/>
            <a:ext cx="1569660" cy="769441"/>
          </a:xfrm>
          <a:prstGeom prst="rect">
            <a:avLst/>
          </a:prstGeom>
          <a:noFill/>
        </p:spPr>
        <p:txBody>
          <a:bodyPr wrap="none" rtlCol="0">
            <a:spAutoFit/>
          </a:bodyPr>
          <a:lstStyle/>
          <a:p>
            <a:r>
              <a:rPr lang="zh-CN" altLang="en-US" sz="4400" b="1" dirty="0">
                <a:solidFill>
                  <a:schemeClr val="bg1"/>
                </a:solidFill>
                <a:cs typeface="+mn-ea"/>
                <a:sym typeface="+mn-lt"/>
              </a:rPr>
              <a:t>目  录</a:t>
            </a:r>
          </a:p>
        </p:txBody>
      </p:sp>
      <p:sp>
        <p:nvSpPr>
          <p:cNvPr id="17" name="文本框 16"/>
          <p:cNvSpPr txBox="1"/>
          <p:nvPr/>
        </p:nvSpPr>
        <p:spPr>
          <a:xfrm>
            <a:off x="5298886" y="625030"/>
            <a:ext cx="1413528" cy="461665"/>
          </a:xfrm>
          <a:prstGeom prst="rect">
            <a:avLst/>
          </a:prstGeom>
          <a:noFill/>
        </p:spPr>
        <p:txBody>
          <a:bodyPr wrap="none" rtlCol="0">
            <a:spAutoFit/>
          </a:bodyPr>
          <a:lstStyle/>
          <a:p>
            <a:r>
              <a:rPr lang="en-US" altLang="zh-CN" sz="2400" b="1" dirty="0">
                <a:solidFill>
                  <a:schemeClr val="bg1"/>
                </a:solidFill>
                <a:cs typeface="+mn-ea"/>
                <a:sym typeface="+mn-lt"/>
              </a:rPr>
              <a:t>CONTENT</a:t>
            </a:r>
            <a:endParaRPr lang="zh-CN" altLang="en-US" sz="2400" b="1" dirty="0">
              <a:solidFill>
                <a:schemeClr val="bg1"/>
              </a:solidFill>
              <a:cs typeface="+mn-ea"/>
              <a:sym typeface="+mn-lt"/>
            </a:endParaRPr>
          </a:p>
        </p:txBody>
      </p:sp>
      <p:sp>
        <p:nvSpPr>
          <p:cNvPr id="32" name="直角三角形 31">
            <a:extLst>
              <a:ext uri="{FF2B5EF4-FFF2-40B4-BE49-F238E27FC236}">
                <a16:creationId xmlns:a16="http://schemas.microsoft.com/office/drawing/2014/main" id="{B3FEA7FD-8A93-45D6-B8DF-10666662C28A}"/>
              </a:ext>
            </a:extLst>
          </p:cNvPr>
          <p:cNvSpPr/>
          <p:nvPr/>
        </p:nvSpPr>
        <p:spPr>
          <a:xfrm rot="8097871">
            <a:off x="4280297" y="5907266"/>
            <a:ext cx="1914102" cy="1901468"/>
          </a:xfrm>
          <a:prstGeom prst="rtTriangle">
            <a:avLst/>
          </a:prstGeom>
          <a:solidFill>
            <a:srgbClr val="A3B6DD"/>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50000"/>
                  <a:lumOff val="50000"/>
                </a:schemeClr>
              </a:solidFill>
              <a:cs typeface="+mn-ea"/>
              <a:sym typeface="+mn-lt"/>
            </a:endParaRPr>
          </a:p>
        </p:txBody>
      </p:sp>
      <p:sp>
        <p:nvSpPr>
          <p:cNvPr id="40" name="直角三角形 39">
            <a:extLst>
              <a:ext uri="{FF2B5EF4-FFF2-40B4-BE49-F238E27FC236}">
                <a16:creationId xmlns:a16="http://schemas.microsoft.com/office/drawing/2014/main" id="{C5085ADF-C007-4FA0-B838-F03C3072B910}"/>
              </a:ext>
            </a:extLst>
          </p:cNvPr>
          <p:cNvSpPr/>
          <p:nvPr/>
        </p:nvSpPr>
        <p:spPr>
          <a:xfrm rot="8097871">
            <a:off x="5725266" y="5167263"/>
            <a:ext cx="3381473" cy="3381473"/>
          </a:xfrm>
          <a:prstGeom prst="rtTriangle">
            <a:avLst/>
          </a:prstGeom>
          <a:solidFill>
            <a:srgbClr val="7C97CE"/>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50000"/>
                  <a:lumOff val="50000"/>
                </a:schemeClr>
              </a:solidFill>
              <a:cs typeface="+mn-ea"/>
              <a:sym typeface="+mn-lt"/>
            </a:endParaRPr>
          </a:p>
        </p:txBody>
      </p:sp>
      <p:sp>
        <p:nvSpPr>
          <p:cNvPr id="54" name="文本框 53">
            <a:extLst>
              <a:ext uri="{FF2B5EF4-FFF2-40B4-BE49-F238E27FC236}">
                <a16:creationId xmlns:a16="http://schemas.microsoft.com/office/drawing/2014/main" id="{75EA8196-9C65-4043-A0CE-F940DC5460C8}"/>
              </a:ext>
            </a:extLst>
          </p:cNvPr>
          <p:cNvSpPr txBox="1"/>
          <p:nvPr/>
        </p:nvSpPr>
        <p:spPr>
          <a:xfrm>
            <a:off x="461844" y="1613448"/>
            <a:ext cx="3599062" cy="2072234"/>
          </a:xfrm>
          <a:prstGeom prst="rect">
            <a:avLst/>
          </a:prstGeom>
          <a:noFill/>
        </p:spPr>
        <p:txBody>
          <a:bodyPr wrap="none" rtlCol="0">
            <a:spAutoFit/>
          </a:bodyPr>
          <a:lstStyle/>
          <a:p>
            <a:pPr>
              <a:lnSpc>
                <a:spcPct val="250000"/>
              </a:lnSpc>
            </a:pPr>
            <a:r>
              <a:rPr kumimoji="1" lang="en-US" altLang="zh-CN" sz="2800" b="1" dirty="0">
                <a:solidFill>
                  <a:schemeClr val="tx1">
                    <a:lumMod val="50000"/>
                    <a:lumOff val="50000"/>
                  </a:schemeClr>
                </a:solidFill>
                <a:latin typeface="+mj-ea"/>
                <a:ea typeface="+mj-ea"/>
              </a:rPr>
              <a:t>1</a:t>
            </a:r>
            <a:r>
              <a:rPr kumimoji="1" lang="zh-CN" altLang="en-US" sz="2800" b="1" dirty="0">
                <a:solidFill>
                  <a:schemeClr val="tx1">
                    <a:lumMod val="50000"/>
                    <a:lumOff val="50000"/>
                  </a:schemeClr>
                </a:solidFill>
                <a:latin typeface="+mj-ea"/>
                <a:ea typeface="+mj-ea"/>
              </a:rPr>
              <a:t>、</a:t>
            </a:r>
            <a:r>
              <a:rPr lang="en-US" altLang="zh-CN" sz="2800" b="1" dirty="0">
                <a:solidFill>
                  <a:srgbClr val="595959"/>
                </a:solidFill>
                <a:latin typeface="微软雅黑" panose="020B0503020204020204" charset="-122"/>
                <a:ea typeface="微软雅黑" panose="020B0503020204020204" charset="-122"/>
              </a:rPr>
              <a:t>系统需求分析展示</a:t>
            </a:r>
            <a:endParaRPr lang="en-US" altLang="zh-CN" sz="1200" dirty="0"/>
          </a:p>
          <a:p>
            <a:pPr>
              <a:lnSpc>
                <a:spcPct val="250000"/>
              </a:lnSpc>
            </a:pPr>
            <a:endParaRPr kumimoji="1" lang="zh-CN" altLang="en-US" sz="2800" b="1" dirty="0">
              <a:solidFill>
                <a:schemeClr val="tx1">
                  <a:lumMod val="50000"/>
                  <a:lumOff val="50000"/>
                </a:schemeClr>
              </a:solidFill>
              <a:latin typeface="+mj-ea"/>
              <a:ea typeface="+mj-ea"/>
            </a:endParaRPr>
          </a:p>
        </p:txBody>
      </p:sp>
      <p:sp>
        <p:nvSpPr>
          <p:cNvPr id="19" name="文本框 18">
            <a:extLst>
              <a:ext uri="{FF2B5EF4-FFF2-40B4-BE49-F238E27FC236}">
                <a16:creationId xmlns:a16="http://schemas.microsoft.com/office/drawing/2014/main" id="{C83AA9EA-41A4-4166-BF08-D25D5C6041BE}"/>
              </a:ext>
            </a:extLst>
          </p:cNvPr>
          <p:cNvSpPr txBox="1"/>
          <p:nvPr/>
        </p:nvSpPr>
        <p:spPr>
          <a:xfrm>
            <a:off x="4293911" y="1613448"/>
            <a:ext cx="3239990" cy="2072234"/>
          </a:xfrm>
          <a:prstGeom prst="rect">
            <a:avLst/>
          </a:prstGeom>
          <a:noFill/>
        </p:spPr>
        <p:txBody>
          <a:bodyPr wrap="none" rtlCol="0">
            <a:spAutoFit/>
          </a:bodyPr>
          <a:lstStyle/>
          <a:p>
            <a:pPr>
              <a:lnSpc>
                <a:spcPct val="250000"/>
              </a:lnSpc>
            </a:pPr>
            <a:r>
              <a:rPr kumimoji="1" lang="en-US" altLang="zh-CN" sz="2800" b="1" dirty="0">
                <a:solidFill>
                  <a:schemeClr val="tx1">
                    <a:lumMod val="50000"/>
                    <a:lumOff val="50000"/>
                  </a:schemeClr>
                </a:solidFill>
                <a:latin typeface="+mj-ea"/>
                <a:ea typeface="+mj-ea"/>
              </a:rPr>
              <a:t>2</a:t>
            </a:r>
            <a:r>
              <a:rPr kumimoji="1" lang="zh-CN" altLang="en-US" sz="2800" b="1" dirty="0">
                <a:solidFill>
                  <a:schemeClr val="tx1">
                    <a:lumMod val="50000"/>
                    <a:lumOff val="50000"/>
                  </a:schemeClr>
                </a:solidFill>
                <a:latin typeface="+mj-ea"/>
                <a:ea typeface="+mj-ea"/>
              </a:rPr>
              <a:t>、</a:t>
            </a:r>
            <a:r>
              <a:rPr lang="en-US" altLang="zh-CN" sz="2800" b="1" dirty="0">
                <a:solidFill>
                  <a:srgbClr val="595959"/>
                </a:solidFill>
                <a:latin typeface="微软雅黑" panose="020B0503020204020204" charset="-122"/>
                <a:ea typeface="微软雅黑" panose="020B0503020204020204" charset="-122"/>
              </a:rPr>
              <a:t>开发技术及工具</a:t>
            </a:r>
            <a:endParaRPr lang="en-US" altLang="zh-CN" sz="1200" dirty="0"/>
          </a:p>
          <a:p>
            <a:pPr>
              <a:lnSpc>
                <a:spcPct val="250000"/>
              </a:lnSpc>
            </a:pPr>
            <a:endParaRPr kumimoji="1" lang="zh-CN" altLang="en-US" sz="2800" b="1" dirty="0">
              <a:solidFill>
                <a:schemeClr val="tx1">
                  <a:lumMod val="50000"/>
                  <a:lumOff val="50000"/>
                </a:schemeClr>
              </a:solidFill>
              <a:latin typeface="+mj-ea"/>
              <a:ea typeface="+mj-ea"/>
            </a:endParaRPr>
          </a:p>
        </p:txBody>
      </p:sp>
      <p:sp>
        <p:nvSpPr>
          <p:cNvPr id="20" name="文本框 19">
            <a:extLst>
              <a:ext uri="{FF2B5EF4-FFF2-40B4-BE49-F238E27FC236}">
                <a16:creationId xmlns:a16="http://schemas.microsoft.com/office/drawing/2014/main" id="{BB2979E4-B55F-4296-8880-9374EF8862F9}"/>
              </a:ext>
            </a:extLst>
          </p:cNvPr>
          <p:cNvSpPr txBox="1"/>
          <p:nvPr/>
        </p:nvSpPr>
        <p:spPr>
          <a:xfrm>
            <a:off x="7617283" y="1613448"/>
            <a:ext cx="2988319" cy="993029"/>
          </a:xfrm>
          <a:prstGeom prst="rect">
            <a:avLst/>
          </a:prstGeom>
          <a:noFill/>
        </p:spPr>
        <p:txBody>
          <a:bodyPr wrap="none" rtlCol="0">
            <a:spAutoFit/>
          </a:bodyPr>
          <a:lstStyle/>
          <a:p>
            <a:pPr>
              <a:lnSpc>
                <a:spcPct val="250000"/>
              </a:lnSpc>
            </a:pPr>
            <a:r>
              <a:rPr kumimoji="1" lang="en-US" altLang="zh-CN" sz="2800" b="1" dirty="0">
                <a:solidFill>
                  <a:schemeClr val="tx1">
                    <a:lumMod val="50000"/>
                    <a:lumOff val="50000"/>
                  </a:schemeClr>
                </a:solidFill>
                <a:latin typeface="+mj-ea"/>
                <a:ea typeface="+mj-ea"/>
              </a:rPr>
              <a:t>3</a:t>
            </a:r>
            <a:r>
              <a:rPr kumimoji="1" lang="zh-CN" altLang="en-US" sz="2800" b="1" dirty="0">
                <a:solidFill>
                  <a:schemeClr val="tx1">
                    <a:lumMod val="50000"/>
                    <a:lumOff val="50000"/>
                  </a:schemeClr>
                </a:solidFill>
                <a:latin typeface="+mj-ea"/>
                <a:ea typeface="+mj-ea"/>
              </a:rPr>
              <a:t>、</a:t>
            </a:r>
            <a:r>
              <a:rPr lang="en-US" altLang="zh-CN" sz="2800" b="1" dirty="0">
                <a:solidFill>
                  <a:srgbClr val="595959"/>
                </a:solidFill>
                <a:latin typeface="微软雅黑" panose="020B0503020204020204" charset="-122"/>
                <a:ea typeface="微软雅黑" panose="020B0503020204020204" charset="-122"/>
              </a:rPr>
              <a:t> 具体开发一览</a:t>
            </a:r>
            <a:endParaRPr kumimoji="1" lang="zh-CN" altLang="en-US" sz="2800" b="1" dirty="0">
              <a:solidFill>
                <a:schemeClr val="tx1">
                  <a:lumMod val="50000"/>
                  <a:lumOff val="50000"/>
                </a:schemeClr>
              </a:solidFill>
              <a:latin typeface="+mj-ea"/>
              <a:ea typeface="+mj-ea"/>
            </a:endParaRPr>
          </a:p>
        </p:txBody>
      </p:sp>
      <p:sp>
        <p:nvSpPr>
          <p:cNvPr id="21" name="文本框 20">
            <a:extLst>
              <a:ext uri="{FF2B5EF4-FFF2-40B4-BE49-F238E27FC236}">
                <a16:creationId xmlns:a16="http://schemas.microsoft.com/office/drawing/2014/main" id="{01BE48FD-9973-4D9F-82DE-CDE2B6DB2DF4}"/>
              </a:ext>
            </a:extLst>
          </p:cNvPr>
          <p:cNvSpPr txBox="1"/>
          <p:nvPr/>
        </p:nvSpPr>
        <p:spPr>
          <a:xfrm>
            <a:off x="4778819" y="2866035"/>
            <a:ext cx="2270173" cy="993029"/>
          </a:xfrm>
          <a:prstGeom prst="rect">
            <a:avLst/>
          </a:prstGeom>
          <a:noFill/>
        </p:spPr>
        <p:txBody>
          <a:bodyPr wrap="none" rtlCol="0">
            <a:spAutoFit/>
          </a:bodyPr>
          <a:lstStyle/>
          <a:p>
            <a:pPr>
              <a:lnSpc>
                <a:spcPct val="250000"/>
              </a:lnSpc>
            </a:pPr>
            <a:r>
              <a:rPr kumimoji="1" lang="en-US" altLang="zh-CN" sz="2800" b="1" dirty="0">
                <a:solidFill>
                  <a:schemeClr val="tx1">
                    <a:lumMod val="50000"/>
                    <a:lumOff val="50000"/>
                  </a:schemeClr>
                </a:solidFill>
                <a:latin typeface="+mj-ea"/>
                <a:ea typeface="+mj-ea"/>
              </a:rPr>
              <a:t>4</a:t>
            </a:r>
            <a:r>
              <a:rPr kumimoji="1" lang="zh-CN" altLang="en-US" sz="2800" b="1" dirty="0">
                <a:solidFill>
                  <a:schemeClr val="tx1">
                    <a:lumMod val="50000"/>
                    <a:lumOff val="50000"/>
                  </a:schemeClr>
                </a:solidFill>
                <a:latin typeface="+mj-ea"/>
                <a:ea typeface="+mj-ea"/>
              </a:rPr>
              <a:t>、</a:t>
            </a:r>
            <a:r>
              <a:rPr lang="en-US" altLang="zh-CN" sz="2800" b="1" dirty="0">
                <a:solidFill>
                  <a:srgbClr val="595959"/>
                </a:solidFill>
                <a:latin typeface="微软雅黑" panose="020B0503020204020204" charset="-122"/>
                <a:ea typeface="微软雅黑" panose="020B0503020204020204" charset="-122"/>
              </a:rPr>
              <a:t> 实训收获</a:t>
            </a:r>
            <a:endParaRPr kumimoji="1" lang="zh-CN" altLang="en-US" sz="2800" b="1" dirty="0">
              <a:solidFill>
                <a:schemeClr val="tx1">
                  <a:lumMod val="50000"/>
                  <a:lumOff val="50000"/>
                </a:schemeClr>
              </a:solidFill>
              <a:latin typeface="+mj-ea"/>
              <a:ea typeface="+mj-ea"/>
            </a:endParaRPr>
          </a:p>
        </p:txBody>
      </p:sp>
      <p:sp>
        <p:nvSpPr>
          <p:cNvPr id="33" name="直角三角形 32">
            <a:extLst>
              <a:ext uri="{FF2B5EF4-FFF2-40B4-BE49-F238E27FC236}">
                <a16:creationId xmlns:a16="http://schemas.microsoft.com/office/drawing/2014/main" id="{A99548FA-DDEF-4472-A413-DA217780CAFC}"/>
              </a:ext>
            </a:extLst>
          </p:cNvPr>
          <p:cNvSpPr/>
          <p:nvPr/>
        </p:nvSpPr>
        <p:spPr>
          <a:xfrm rot="8097871">
            <a:off x="3085261" y="5781506"/>
            <a:ext cx="2152988" cy="2152988"/>
          </a:xfrm>
          <a:prstGeom prst="rtTriangle">
            <a:avLst/>
          </a:prstGeom>
          <a:solidFill>
            <a:srgbClr val="6A89C8"/>
          </a:solidFill>
          <a:ln>
            <a:noFill/>
          </a:ln>
          <a:effectLst>
            <a:outerShdw blurRad="50800" dist="635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50000"/>
                  <a:lumOff val="50000"/>
                </a:schemeClr>
              </a:solidFill>
              <a:cs typeface="+mn-ea"/>
              <a:sym typeface="+mn-lt"/>
            </a:endParaRPr>
          </a:p>
        </p:txBody>
      </p:sp>
    </p:spTree>
    <p:extLst>
      <p:ext uri="{BB962C8B-B14F-4D97-AF65-F5344CB8AC3E}">
        <p14:creationId xmlns:p14="http://schemas.microsoft.com/office/powerpoint/2010/main" val="182353602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2FAE45-40F3-45E0-BC35-44466EDBF672}"/>
              </a:ext>
            </a:extLst>
          </p:cNvPr>
          <p:cNvPicPr>
            <a:picLocks noChangeAspect="1"/>
          </p:cNvPicPr>
          <p:nvPr/>
        </p:nvPicPr>
        <p:blipFill>
          <a:blip r:embed="rId2"/>
          <a:stretch>
            <a:fillRect/>
          </a:stretch>
        </p:blipFill>
        <p:spPr>
          <a:xfrm>
            <a:off x="790910" y="1110342"/>
            <a:ext cx="3823238" cy="4397829"/>
          </a:xfrm>
          <a:prstGeom prst="rect">
            <a:avLst/>
          </a:prstGeom>
        </p:spPr>
      </p:pic>
      <p:pic>
        <p:nvPicPr>
          <p:cNvPr id="4" name="图片 1">
            <a:extLst>
              <a:ext uri="{FF2B5EF4-FFF2-40B4-BE49-F238E27FC236}">
                <a16:creationId xmlns:a16="http://schemas.microsoft.com/office/drawing/2014/main" id="{C1EED09F-9B2C-4AC5-AACB-D95C9115C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0958" y="1514502"/>
            <a:ext cx="5727700" cy="373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31970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C306C7B-79F5-4C48-93A8-A240BFA11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58" y="1504676"/>
            <a:ext cx="6013450" cy="3707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94355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a:extLst>
              <a:ext uri="{FF2B5EF4-FFF2-40B4-BE49-F238E27FC236}">
                <a16:creationId xmlns:a16="http://schemas.microsoft.com/office/drawing/2014/main" id="{FBDA5270-139A-42FA-94FB-6D03C72A5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3" y="830263"/>
            <a:ext cx="9639568" cy="486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050626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04DFD6-5DF2-4264-B7CC-E9040D48074C}"/>
              </a:ext>
            </a:extLst>
          </p:cNvPr>
          <p:cNvPicPr>
            <a:picLocks noChangeAspect="1"/>
          </p:cNvPicPr>
          <p:nvPr/>
        </p:nvPicPr>
        <p:blipFill>
          <a:blip r:embed="rId2"/>
          <a:stretch>
            <a:fillRect/>
          </a:stretch>
        </p:blipFill>
        <p:spPr>
          <a:xfrm>
            <a:off x="1261610" y="900452"/>
            <a:ext cx="9668780" cy="5141120"/>
          </a:xfrm>
          <a:prstGeom prst="rect">
            <a:avLst/>
          </a:prstGeom>
        </p:spPr>
      </p:pic>
    </p:spTree>
    <p:extLst>
      <p:ext uri="{BB962C8B-B14F-4D97-AF65-F5344CB8AC3E}">
        <p14:creationId xmlns:p14="http://schemas.microsoft.com/office/powerpoint/2010/main" val="70453580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EB5BC53E-A1DB-42A3-A4B8-F124DD7E2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900" y="308655"/>
            <a:ext cx="7020776" cy="312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92615C78-8772-4115-9CC2-728CBD661828}"/>
              </a:ext>
            </a:extLst>
          </p:cNvPr>
          <p:cNvPicPr>
            <a:picLocks noChangeAspect="1"/>
          </p:cNvPicPr>
          <p:nvPr/>
        </p:nvPicPr>
        <p:blipFill>
          <a:blip r:embed="rId3"/>
          <a:stretch>
            <a:fillRect/>
          </a:stretch>
        </p:blipFill>
        <p:spPr>
          <a:xfrm>
            <a:off x="2128999" y="3737655"/>
            <a:ext cx="6885677" cy="3120345"/>
          </a:xfrm>
          <a:prstGeom prst="rect">
            <a:avLst/>
          </a:prstGeom>
        </p:spPr>
      </p:pic>
    </p:spTree>
    <p:extLst>
      <p:ext uri="{BB962C8B-B14F-4D97-AF65-F5344CB8AC3E}">
        <p14:creationId xmlns:p14="http://schemas.microsoft.com/office/powerpoint/2010/main" val="374010387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a:extLst>
              <a:ext uri="{FF2B5EF4-FFF2-40B4-BE49-F238E27FC236}">
                <a16:creationId xmlns:a16="http://schemas.microsoft.com/office/drawing/2014/main" id="{5395B7C2-6ECA-4821-988F-49C9DD712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085850"/>
            <a:ext cx="9252438"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241871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1">
            <a:extLst>
              <a:ext uri="{FF2B5EF4-FFF2-40B4-BE49-F238E27FC236}">
                <a16:creationId xmlns:a16="http://schemas.microsoft.com/office/drawing/2014/main" id="{65027BE4-3742-42E2-BAD5-9F4F46E74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413" y="982662"/>
            <a:ext cx="9172837" cy="469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8149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图片 1">
            <a:extLst>
              <a:ext uri="{FF2B5EF4-FFF2-40B4-BE49-F238E27FC236}">
                <a16:creationId xmlns:a16="http://schemas.microsoft.com/office/drawing/2014/main" id="{C77FC5F9-E3DE-4303-A626-E32D7E289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891" y="310243"/>
            <a:ext cx="7786687" cy="350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DF313FA1-0533-44B1-AC2F-6C8E51501AB4}"/>
              </a:ext>
            </a:extLst>
          </p:cNvPr>
          <p:cNvPicPr>
            <a:picLocks noChangeAspect="1"/>
          </p:cNvPicPr>
          <p:nvPr/>
        </p:nvPicPr>
        <p:blipFill>
          <a:blip r:embed="rId3"/>
          <a:stretch>
            <a:fillRect/>
          </a:stretch>
        </p:blipFill>
        <p:spPr>
          <a:xfrm>
            <a:off x="1722891" y="3151415"/>
            <a:ext cx="4040880" cy="3567578"/>
          </a:xfrm>
          <a:prstGeom prst="rect">
            <a:avLst/>
          </a:prstGeom>
        </p:spPr>
      </p:pic>
    </p:spTree>
    <p:extLst>
      <p:ext uri="{BB962C8B-B14F-4D97-AF65-F5344CB8AC3E}">
        <p14:creationId xmlns:p14="http://schemas.microsoft.com/office/powerpoint/2010/main" val="34813208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矩形 15"/>
          <p:cNvSpPr>
            <a:spLocks noChangeArrowheads="1"/>
          </p:cNvSpPr>
          <p:nvPr/>
        </p:nvSpPr>
        <p:spPr bwMode="auto">
          <a:xfrm>
            <a:off x="634918" y="237124"/>
            <a:ext cx="1477321"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创新点</a:t>
            </a:r>
          </a:p>
        </p:txBody>
      </p:sp>
      <p:grpSp>
        <p:nvGrpSpPr>
          <p:cNvPr id="23" name="组合 22"/>
          <p:cNvGrpSpPr/>
          <p:nvPr/>
        </p:nvGrpSpPr>
        <p:grpSpPr>
          <a:xfrm>
            <a:off x="4434418" y="2111551"/>
            <a:ext cx="3323167" cy="3335868"/>
            <a:chOff x="3325813" y="1973262"/>
            <a:chExt cx="2492375" cy="2501901"/>
          </a:xfrm>
        </p:grpSpPr>
        <p:sp>
          <p:nvSpPr>
            <p:cNvPr id="24" name="Freeform 5"/>
            <p:cNvSpPr>
              <a:spLocks/>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solidFill>
              <a:srgbClr val="6A89C8"/>
            </a:solidFill>
            <a:ln>
              <a:noFill/>
            </a:ln>
          </p:spPr>
          <p:txBody>
            <a:bodyPr vert="horz" wrap="square" lIns="121920" tIns="60960" rIns="121920" bIns="60960" numCol="1" anchor="t" anchorCtr="0" compatLnSpc="1">
              <a:prstTxWarp prst="textNoShape">
                <a:avLst/>
              </a:prstTxWarp>
            </a:bodyPr>
            <a:lstStyle/>
            <a:p>
              <a:pPr defTabSz="457189"/>
              <a:endParaRPr lang="zh-CN" altLang="en-US" sz="1867">
                <a:solidFill>
                  <a:prstClr val="black"/>
                </a:solidFill>
                <a:cs typeface="+mn-ea"/>
                <a:sym typeface="+mn-lt"/>
              </a:endParaRPr>
            </a:p>
          </p:txBody>
        </p:sp>
        <p:sp>
          <p:nvSpPr>
            <p:cNvPr id="25" name="Freeform 6"/>
            <p:cNvSpPr>
              <a:spLocks/>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solidFill>
              <a:srgbClr val="6A89C8"/>
            </a:solidFill>
            <a:ln>
              <a:noFill/>
            </a:ln>
          </p:spPr>
          <p:txBody>
            <a:bodyPr vert="horz" wrap="square" lIns="121920" tIns="60960" rIns="121920" bIns="60960" numCol="1" anchor="t" anchorCtr="0" compatLnSpc="1">
              <a:prstTxWarp prst="textNoShape">
                <a:avLst/>
              </a:prstTxWarp>
            </a:bodyPr>
            <a:lstStyle/>
            <a:p>
              <a:pPr defTabSz="457189"/>
              <a:endParaRPr lang="zh-CN" altLang="en-US" sz="1867">
                <a:solidFill>
                  <a:prstClr val="black"/>
                </a:solidFill>
                <a:cs typeface="+mn-ea"/>
                <a:sym typeface="+mn-lt"/>
              </a:endParaRPr>
            </a:p>
          </p:txBody>
        </p:sp>
        <p:sp>
          <p:nvSpPr>
            <p:cNvPr id="26" name="Freeform 7"/>
            <p:cNvSpPr>
              <a:spLocks/>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solidFill>
              <a:srgbClr val="6A89C8"/>
            </a:solidFill>
            <a:ln>
              <a:noFill/>
            </a:ln>
          </p:spPr>
          <p:txBody>
            <a:bodyPr vert="horz" wrap="square" lIns="121920" tIns="60960" rIns="121920" bIns="60960" numCol="1" anchor="t" anchorCtr="0" compatLnSpc="1">
              <a:prstTxWarp prst="textNoShape">
                <a:avLst/>
              </a:prstTxWarp>
            </a:bodyPr>
            <a:lstStyle/>
            <a:p>
              <a:pPr defTabSz="457189"/>
              <a:endParaRPr lang="zh-CN" altLang="en-US" sz="1867">
                <a:solidFill>
                  <a:prstClr val="black"/>
                </a:solidFill>
                <a:cs typeface="+mn-ea"/>
                <a:sym typeface="+mn-lt"/>
              </a:endParaRPr>
            </a:p>
          </p:txBody>
        </p:sp>
        <p:sp>
          <p:nvSpPr>
            <p:cNvPr id="27" name="Freeform 8"/>
            <p:cNvSpPr>
              <a:spLocks/>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solidFill>
              <a:srgbClr val="6A89C8"/>
            </a:solidFill>
            <a:ln>
              <a:noFill/>
            </a:ln>
          </p:spPr>
          <p:txBody>
            <a:bodyPr vert="horz" wrap="square" lIns="121920" tIns="60960" rIns="121920" bIns="60960" numCol="1" anchor="t" anchorCtr="0" compatLnSpc="1">
              <a:prstTxWarp prst="textNoShape">
                <a:avLst/>
              </a:prstTxWarp>
            </a:bodyPr>
            <a:lstStyle/>
            <a:p>
              <a:pPr defTabSz="457189"/>
              <a:endParaRPr lang="zh-CN" altLang="en-US" sz="1867">
                <a:solidFill>
                  <a:prstClr val="black"/>
                </a:solidFill>
                <a:cs typeface="+mn-ea"/>
                <a:sym typeface="+mn-lt"/>
              </a:endParaRPr>
            </a:p>
          </p:txBody>
        </p:sp>
        <p:sp>
          <p:nvSpPr>
            <p:cNvPr id="51" name="TextBox 50"/>
            <p:cNvSpPr txBox="1"/>
            <p:nvPr/>
          </p:nvSpPr>
          <p:spPr>
            <a:xfrm>
              <a:off x="3786883" y="2348629"/>
              <a:ext cx="144016" cy="338507"/>
            </a:xfrm>
            <a:prstGeom prst="rect">
              <a:avLst/>
            </a:prstGeom>
            <a:noFill/>
          </p:spPr>
          <p:txBody>
            <a:bodyPr wrap="square" lIns="0" tIns="0" rIns="0" bIns="0" rtlCol="0">
              <a:spAutoFit/>
            </a:bodyPr>
            <a:lstStyle/>
            <a:p>
              <a:pPr algn="ctr" defTabSz="457189"/>
              <a:r>
                <a:rPr lang="en-US" altLang="zh-CN" sz="2933" b="1" dirty="0">
                  <a:solidFill>
                    <a:prstClr val="white"/>
                  </a:solidFill>
                  <a:cs typeface="+mn-ea"/>
                  <a:sym typeface="+mn-lt"/>
                </a:rPr>
                <a:t>1</a:t>
              </a:r>
              <a:endParaRPr lang="zh-CN" altLang="en-US" sz="2933" b="1" dirty="0">
                <a:solidFill>
                  <a:prstClr val="white"/>
                </a:solidFill>
                <a:cs typeface="+mn-ea"/>
                <a:sym typeface="+mn-lt"/>
              </a:endParaRPr>
            </a:p>
          </p:txBody>
        </p:sp>
        <p:sp>
          <p:nvSpPr>
            <p:cNvPr id="37" name="TextBox 36"/>
            <p:cNvSpPr txBox="1"/>
            <p:nvPr/>
          </p:nvSpPr>
          <p:spPr>
            <a:xfrm>
              <a:off x="5251579" y="2348629"/>
              <a:ext cx="144016" cy="338507"/>
            </a:xfrm>
            <a:prstGeom prst="rect">
              <a:avLst/>
            </a:prstGeom>
            <a:noFill/>
          </p:spPr>
          <p:txBody>
            <a:bodyPr wrap="square" lIns="0" tIns="0" rIns="0" bIns="0" rtlCol="0">
              <a:spAutoFit/>
            </a:bodyPr>
            <a:lstStyle/>
            <a:p>
              <a:pPr algn="ctr" defTabSz="457189"/>
              <a:r>
                <a:rPr lang="en-US" altLang="zh-CN" sz="2933" b="1" dirty="0">
                  <a:solidFill>
                    <a:prstClr val="white"/>
                  </a:solidFill>
                  <a:cs typeface="+mn-ea"/>
                  <a:sym typeface="+mn-lt"/>
                </a:rPr>
                <a:t>2</a:t>
              </a:r>
              <a:endParaRPr lang="zh-CN" altLang="en-US" sz="2933" b="1" dirty="0">
                <a:solidFill>
                  <a:prstClr val="white"/>
                </a:solidFill>
                <a:cs typeface="+mn-ea"/>
                <a:sym typeface="+mn-lt"/>
              </a:endParaRPr>
            </a:p>
          </p:txBody>
        </p:sp>
        <p:sp>
          <p:nvSpPr>
            <p:cNvPr id="35" name="TextBox 34"/>
            <p:cNvSpPr txBox="1"/>
            <p:nvPr/>
          </p:nvSpPr>
          <p:spPr>
            <a:xfrm>
              <a:off x="3786883" y="3767794"/>
              <a:ext cx="144016" cy="338507"/>
            </a:xfrm>
            <a:prstGeom prst="rect">
              <a:avLst/>
            </a:prstGeom>
            <a:noFill/>
          </p:spPr>
          <p:txBody>
            <a:bodyPr wrap="square" lIns="0" tIns="0" rIns="0" bIns="0" rtlCol="0">
              <a:spAutoFit/>
            </a:bodyPr>
            <a:lstStyle/>
            <a:p>
              <a:pPr algn="ctr" defTabSz="457189"/>
              <a:r>
                <a:rPr lang="en-US" altLang="zh-CN" sz="2933" b="1" dirty="0">
                  <a:solidFill>
                    <a:prstClr val="white"/>
                  </a:solidFill>
                  <a:cs typeface="+mn-ea"/>
                  <a:sym typeface="+mn-lt"/>
                </a:rPr>
                <a:t>4</a:t>
              </a:r>
              <a:endParaRPr lang="zh-CN" altLang="en-US" sz="2933" b="1" dirty="0">
                <a:solidFill>
                  <a:prstClr val="white"/>
                </a:solidFill>
                <a:cs typeface="+mn-ea"/>
                <a:sym typeface="+mn-lt"/>
              </a:endParaRPr>
            </a:p>
          </p:txBody>
        </p:sp>
        <p:sp>
          <p:nvSpPr>
            <p:cNvPr id="33" name="TextBox 32"/>
            <p:cNvSpPr txBox="1"/>
            <p:nvPr/>
          </p:nvSpPr>
          <p:spPr>
            <a:xfrm>
              <a:off x="5251579" y="3767794"/>
              <a:ext cx="144016" cy="338507"/>
            </a:xfrm>
            <a:prstGeom prst="rect">
              <a:avLst/>
            </a:prstGeom>
            <a:noFill/>
          </p:spPr>
          <p:txBody>
            <a:bodyPr wrap="square" lIns="0" tIns="0" rIns="0" bIns="0" rtlCol="0">
              <a:spAutoFit/>
            </a:bodyPr>
            <a:lstStyle/>
            <a:p>
              <a:pPr algn="ctr" defTabSz="457189"/>
              <a:r>
                <a:rPr lang="en-US" altLang="zh-CN" sz="2933" b="1" dirty="0">
                  <a:solidFill>
                    <a:prstClr val="white"/>
                  </a:solidFill>
                  <a:cs typeface="+mn-ea"/>
                  <a:sym typeface="+mn-lt"/>
                </a:rPr>
                <a:t>3</a:t>
              </a:r>
              <a:endParaRPr lang="zh-CN" altLang="en-US" sz="2933" b="1" dirty="0">
                <a:solidFill>
                  <a:prstClr val="white"/>
                </a:solidFill>
                <a:cs typeface="+mn-ea"/>
                <a:sym typeface="+mn-lt"/>
              </a:endParaRPr>
            </a:p>
          </p:txBody>
        </p:sp>
      </p:grpSp>
      <p:sp>
        <p:nvSpPr>
          <p:cNvPr id="2" name="文本框 1">
            <a:extLst>
              <a:ext uri="{FF2B5EF4-FFF2-40B4-BE49-F238E27FC236}">
                <a16:creationId xmlns:a16="http://schemas.microsoft.com/office/drawing/2014/main" id="{D68522BA-1BBE-4989-A234-E1457F134677}"/>
              </a:ext>
            </a:extLst>
          </p:cNvPr>
          <p:cNvSpPr txBox="1"/>
          <p:nvPr/>
        </p:nvSpPr>
        <p:spPr>
          <a:xfrm>
            <a:off x="1048477" y="1741432"/>
            <a:ext cx="4469673" cy="452945"/>
          </a:xfrm>
          <a:prstGeom prst="rect">
            <a:avLst/>
          </a:prstGeom>
          <a:noFill/>
        </p:spPr>
        <p:txBody>
          <a:bodyPr wrap="square" rtlCol="0">
            <a:spAutoFit/>
          </a:bodyPr>
          <a:lstStyle/>
          <a:p>
            <a:pPr>
              <a:lnSpc>
                <a:spcPct val="130000"/>
              </a:lnSpc>
            </a:pPr>
            <a:r>
              <a:rPr lang="zh-CN" altLang="en-US" sz="2000" dirty="0">
                <a:latin typeface="Arial" panose="020B0604020202020204" pitchFamily="34" charset="0"/>
                <a:ea typeface="微软雅黑" panose="020B0503020204020204" pitchFamily="34" charset="-122"/>
              </a:rPr>
              <a:t>使用</a:t>
            </a:r>
            <a:r>
              <a:rPr lang="en-US" altLang="zh-CN" sz="2000" dirty="0">
                <a:latin typeface="Arial" panose="020B0604020202020204" pitchFamily="34" charset="0"/>
                <a:ea typeface="微软雅黑" panose="020B0503020204020204" pitchFamily="34" charset="-122"/>
              </a:rPr>
              <a:t>CSS</a:t>
            </a:r>
            <a:r>
              <a:rPr lang="zh-CN" altLang="en-US" sz="2000" dirty="0">
                <a:latin typeface="Arial" panose="020B0604020202020204" pitchFamily="34" charset="0"/>
                <a:ea typeface="微软雅黑" panose="020B0503020204020204" pitchFamily="34" charset="-122"/>
              </a:rPr>
              <a:t>美化界面，使界面更美观</a:t>
            </a:r>
          </a:p>
        </p:txBody>
      </p:sp>
      <p:sp>
        <p:nvSpPr>
          <p:cNvPr id="28" name="文本框 27">
            <a:extLst>
              <a:ext uri="{FF2B5EF4-FFF2-40B4-BE49-F238E27FC236}">
                <a16:creationId xmlns:a16="http://schemas.microsoft.com/office/drawing/2014/main" id="{D82D4066-FBF2-4E0C-A876-F6082C2040F9}"/>
              </a:ext>
            </a:extLst>
          </p:cNvPr>
          <p:cNvSpPr txBox="1"/>
          <p:nvPr/>
        </p:nvSpPr>
        <p:spPr>
          <a:xfrm>
            <a:off x="394427" y="4648377"/>
            <a:ext cx="4469673" cy="853054"/>
          </a:xfrm>
          <a:prstGeom prst="rect">
            <a:avLst/>
          </a:prstGeom>
          <a:noFill/>
        </p:spPr>
        <p:txBody>
          <a:bodyPr wrap="square" rtlCol="0">
            <a:spAutoFit/>
          </a:bodyPr>
          <a:lstStyle/>
          <a:p>
            <a:pPr>
              <a:lnSpc>
                <a:spcPct val="130000"/>
              </a:lnSpc>
            </a:pPr>
            <a:r>
              <a:rPr lang="zh-CN" altLang="en-US" sz="2000" dirty="0">
                <a:latin typeface="Arial" panose="020B0604020202020204" pitchFamily="34" charset="0"/>
                <a:ea typeface="微软雅黑" panose="020B0503020204020204" pitchFamily="34" charset="-122"/>
              </a:rPr>
              <a:t>自定义弹窗工具类，在必要时弹窗提示用户，使程序变得更加人性化</a:t>
            </a:r>
          </a:p>
        </p:txBody>
      </p:sp>
      <p:sp>
        <p:nvSpPr>
          <p:cNvPr id="29" name="文本框 28">
            <a:extLst>
              <a:ext uri="{FF2B5EF4-FFF2-40B4-BE49-F238E27FC236}">
                <a16:creationId xmlns:a16="http://schemas.microsoft.com/office/drawing/2014/main" id="{CDAE4A4B-433A-44B4-BE1A-8EADA44617C6}"/>
              </a:ext>
            </a:extLst>
          </p:cNvPr>
          <p:cNvSpPr txBox="1"/>
          <p:nvPr/>
        </p:nvSpPr>
        <p:spPr>
          <a:xfrm>
            <a:off x="7722327" y="1614116"/>
            <a:ext cx="4469673" cy="853054"/>
          </a:xfrm>
          <a:prstGeom prst="rect">
            <a:avLst/>
          </a:prstGeom>
          <a:noFill/>
        </p:spPr>
        <p:txBody>
          <a:bodyPr wrap="square" rtlCol="0">
            <a:spAutoFit/>
          </a:bodyPr>
          <a:lstStyle/>
          <a:p>
            <a:pPr>
              <a:lnSpc>
                <a:spcPct val="130000"/>
              </a:lnSpc>
            </a:pPr>
            <a:r>
              <a:rPr lang="zh-CN" altLang="en-US" sz="2000" dirty="0">
                <a:latin typeface="Arial" panose="020B0604020202020204" pitchFamily="34" charset="0"/>
                <a:ea typeface="微软雅黑" panose="020B0503020204020204" pitchFamily="34" charset="-122"/>
              </a:rPr>
              <a:t>采用</a:t>
            </a:r>
            <a:r>
              <a:rPr lang="en-US" altLang="zh-CN" sz="2000" dirty="0" err="1">
                <a:latin typeface="Arial" panose="020B0604020202020204" pitchFamily="34" charset="0"/>
                <a:ea typeface="微软雅黑" panose="020B0503020204020204" pitchFamily="34" charset="-122"/>
              </a:rPr>
              <a:t>TabPane</a:t>
            </a:r>
            <a:r>
              <a:rPr lang="zh-CN" altLang="en-US" sz="2000" dirty="0">
                <a:latin typeface="Arial" panose="020B0604020202020204" pitchFamily="34" charset="0"/>
                <a:ea typeface="微软雅黑" panose="020B0503020204020204" pitchFamily="34" charset="-122"/>
              </a:rPr>
              <a:t>展示页面，使页面在同一个</a:t>
            </a:r>
            <a:r>
              <a:rPr lang="en-US" altLang="zh-CN" sz="2000" dirty="0" err="1">
                <a:latin typeface="Arial" panose="020B0604020202020204" pitchFamily="34" charset="0"/>
                <a:ea typeface="微软雅黑" panose="020B0503020204020204" pitchFamily="34" charset="-122"/>
              </a:rPr>
              <a:t>Satge</a:t>
            </a:r>
            <a:r>
              <a:rPr lang="zh-CN" altLang="en-US" sz="2000" dirty="0">
                <a:latin typeface="Arial" panose="020B0604020202020204" pitchFamily="34" charset="0"/>
                <a:ea typeface="微软雅黑" panose="020B0503020204020204" pitchFamily="34" charset="-122"/>
              </a:rPr>
              <a:t>上以</a:t>
            </a:r>
            <a:r>
              <a:rPr lang="en-US" altLang="zh-CN" sz="2000" dirty="0">
                <a:latin typeface="Arial" panose="020B0604020202020204" pitchFamily="34" charset="0"/>
                <a:ea typeface="微软雅黑" panose="020B0503020204020204" pitchFamily="34" charset="-122"/>
              </a:rPr>
              <a:t>Tab</a:t>
            </a:r>
            <a:r>
              <a:rPr lang="zh-CN" altLang="en-US" sz="2000" dirty="0">
                <a:latin typeface="Arial" panose="020B0604020202020204" pitchFamily="34" charset="0"/>
                <a:ea typeface="微软雅黑" panose="020B0503020204020204" pitchFamily="34" charset="-122"/>
              </a:rPr>
              <a:t>的形式展示，</a:t>
            </a:r>
            <a:endParaRPr lang="en-US" altLang="zh-CN" sz="2000" dirty="0">
              <a:latin typeface="Arial" panose="020B0604020202020204" pitchFamily="34" charset="0"/>
              <a:ea typeface="微软雅黑" panose="020B0503020204020204" pitchFamily="34" charset="-122"/>
            </a:endParaRPr>
          </a:p>
        </p:txBody>
      </p:sp>
      <p:sp>
        <p:nvSpPr>
          <p:cNvPr id="3" name="文本框 2">
            <a:extLst>
              <a:ext uri="{FF2B5EF4-FFF2-40B4-BE49-F238E27FC236}">
                <a16:creationId xmlns:a16="http://schemas.microsoft.com/office/drawing/2014/main" id="{D62B9985-BDDB-4915-898E-6768B8148557}"/>
              </a:ext>
            </a:extLst>
          </p:cNvPr>
          <p:cNvSpPr txBox="1"/>
          <p:nvPr/>
        </p:nvSpPr>
        <p:spPr>
          <a:xfrm>
            <a:off x="8120444" y="4648377"/>
            <a:ext cx="4155014" cy="452945"/>
          </a:xfrm>
          <a:prstGeom prst="rect">
            <a:avLst/>
          </a:prstGeom>
          <a:noFill/>
        </p:spPr>
        <p:txBody>
          <a:bodyPr wrap="square" rtlCol="0">
            <a:spAutoFit/>
          </a:bodyPr>
          <a:lstStyle/>
          <a:p>
            <a:pPr>
              <a:lnSpc>
                <a:spcPct val="130000"/>
              </a:lnSpc>
            </a:pPr>
            <a:r>
              <a:rPr lang="zh-CN" altLang="en-US" sz="2000" dirty="0">
                <a:latin typeface="Arial" panose="020B0604020202020204" pitchFamily="34" charset="0"/>
                <a:ea typeface="微软雅黑" panose="020B0503020204020204" pitchFamily="34" charset="-122"/>
              </a:rPr>
              <a:t>所有页面动态刷新</a:t>
            </a:r>
          </a:p>
        </p:txBody>
      </p:sp>
    </p:spTree>
    <p:extLst>
      <p:ext uri="{BB962C8B-B14F-4D97-AF65-F5344CB8AC3E}">
        <p14:creationId xmlns:p14="http://schemas.microsoft.com/office/powerpoint/2010/main" val="271680612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49E817D-0F76-4FCD-BA8C-8A267EDCB9D9}"/>
              </a:ext>
            </a:extLst>
          </p:cNvPr>
          <p:cNvSpPr>
            <a:spLocks noChangeArrowheads="1"/>
          </p:cNvSpPr>
          <p:nvPr/>
        </p:nvSpPr>
        <p:spPr bwMode="auto">
          <a:xfrm>
            <a:off x="634918" y="237124"/>
            <a:ext cx="3605917"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不足之处 自我反思</a:t>
            </a:r>
          </a:p>
        </p:txBody>
      </p:sp>
      <p:sp>
        <p:nvSpPr>
          <p:cNvPr id="4" name="文本框 3">
            <a:extLst>
              <a:ext uri="{FF2B5EF4-FFF2-40B4-BE49-F238E27FC236}">
                <a16:creationId xmlns:a16="http://schemas.microsoft.com/office/drawing/2014/main" id="{2528B879-8831-4EE4-8703-DABC2A010659}"/>
              </a:ext>
            </a:extLst>
          </p:cNvPr>
          <p:cNvSpPr txBox="1"/>
          <p:nvPr/>
        </p:nvSpPr>
        <p:spPr>
          <a:xfrm>
            <a:off x="634918" y="1181100"/>
            <a:ext cx="10022196" cy="4869410"/>
          </a:xfrm>
          <a:prstGeom prst="rect">
            <a:avLst/>
          </a:prstGeom>
          <a:noFill/>
        </p:spPr>
        <p:txBody>
          <a:bodyPr wrap="square" rtlCol="0">
            <a:spAutoFit/>
          </a:bodyPr>
          <a:lstStyle/>
          <a:p>
            <a:pPr>
              <a:lnSpc>
                <a:spcPct val="130000"/>
              </a:lnSpc>
            </a:pPr>
            <a:r>
              <a:rPr lang="en-US" altLang="zh-CN" sz="2400" dirty="0">
                <a:latin typeface="Adobe 黑体 Std R" panose="020B0400000000000000" pitchFamily="34" charset="-122"/>
                <a:ea typeface="Adobe 黑体 Std R" panose="020B0400000000000000" pitchFamily="34" charset="-122"/>
              </a:rPr>
              <a:t>1.</a:t>
            </a:r>
            <a:r>
              <a:rPr lang="zh-CN" altLang="en-US" sz="2400" dirty="0">
                <a:latin typeface="Adobe 黑体 Std R" panose="020B0400000000000000" pitchFamily="34" charset="-122"/>
                <a:ea typeface="Adobe 黑体 Std R" panose="020B0400000000000000" pitchFamily="34" charset="-122"/>
              </a:rPr>
              <a:t>过于追求功能的实现和界面的美观，而忘记了一些最重要的基础知识</a:t>
            </a:r>
            <a:endParaRPr lang="en-US" altLang="zh-CN" sz="2400" dirty="0">
              <a:latin typeface="Adobe 黑体 Std R" panose="020B0400000000000000" pitchFamily="34" charset="-122"/>
              <a:ea typeface="Adobe 黑体 Std R" panose="020B0400000000000000" pitchFamily="34" charset="-122"/>
            </a:endParaRPr>
          </a:p>
          <a:p>
            <a:pPr>
              <a:lnSpc>
                <a:spcPct val="130000"/>
              </a:lnSpc>
            </a:pPr>
            <a:r>
              <a:rPr lang="zh-CN" altLang="en-US" sz="1600" dirty="0">
                <a:latin typeface="Adobe 黑体 Std R" panose="020B0400000000000000" pitchFamily="34" charset="-122"/>
                <a:ea typeface="Adobe 黑体 Std R" panose="020B0400000000000000" pitchFamily="34" charset="-122"/>
              </a:rPr>
              <a:t>      文件的存储</a:t>
            </a:r>
            <a:endParaRPr lang="en-US" altLang="zh-CN" sz="1600" dirty="0">
              <a:latin typeface="Adobe 黑体 Std R" panose="020B0400000000000000" pitchFamily="34" charset="-122"/>
              <a:ea typeface="Adobe 黑体 Std R" panose="020B0400000000000000" pitchFamily="34" charset="-122"/>
            </a:endParaRPr>
          </a:p>
          <a:p>
            <a:pPr>
              <a:lnSpc>
                <a:spcPct val="130000"/>
              </a:lnSpc>
            </a:pPr>
            <a:r>
              <a:rPr lang="en-US" altLang="zh-CN" sz="1600" dirty="0">
                <a:latin typeface="Adobe 黑体 Std R" panose="020B0400000000000000" pitchFamily="34" charset="-122"/>
                <a:ea typeface="Adobe 黑体 Std R" panose="020B0400000000000000" pitchFamily="34" charset="-122"/>
              </a:rPr>
              <a:t>       </a:t>
            </a:r>
            <a:r>
              <a:rPr lang="zh-CN" altLang="en-US" sz="1600" dirty="0">
                <a:latin typeface="Adobe 黑体 Std R" panose="020B0400000000000000" pitchFamily="34" charset="-122"/>
                <a:ea typeface="Adobe 黑体 Std R" panose="020B0400000000000000" pitchFamily="34" charset="-122"/>
              </a:rPr>
              <a:t>耦合性</a:t>
            </a:r>
            <a:r>
              <a:rPr lang="en-US" altLang="zh-CN" sz="1600" dirty="0">
                <a:latin typeface="Adobe 黑体 Std R" panose="020B0400000000000000" pitchFamily="34" charset="-122"/>
                <a:ea typeface="Adobe 黑体 Std R" panose="020B0400000000000000" pitchFamily="34" charset="-122"/>
              </a:rPr>
              <a:t>-</a:t>
            </a:r>
            <a:r>
              <a:rPr lang="zh-CN" altLang="en-US" sz="1600" dirty="0">
                <a:latin typeface="Adobe 黑体 Std R" panose="020B0400000000000000" pitchFamily="34" charset="-122"/>
                <a:ea typeface="Adobe 黑体 Std R" panose="020B0400000000000000" pitchFamily="34" charset="-122"/>
              </a:rPr>
              <a:t>类的设计</a:t>
            </a:r>
            <a:endParaRPr lang="en-US" altLang="zh-CN" sz="1600" dirty="0">
              <a:latin typeface="Adobe 黑体 Std R" panose="020B0400000000000000" pitchFamily="34" charset="-122"/>
              <a:ea typeface="Adobe 黑体 Std R" panose="020B0400000000000000" pitchFamily="34" charset="-122"/>
            </a:endParaRPr>
          </a:p>
          <a:p>
            <a:pPr>
              <a:lnSpc>
                <a:spcPct val="130000"/>
              </a:lnSpc>
            </a:pPr>
            <a:r>
              <a:rPr lang="en-US" altLang="zh-CN" sz="1600" dirty="0">
                <a:latin typeface="Adobe 黑体 Std R" panose="020B0400000000000000" pitchFamily="34" charset="-122"/>
                <a:ea typeface="Adobe 黑体 Std R" panose="020B0400000000000000" pitchFamily="34" charset="-122"/>
              </a:rPr>
              <a:t>         </a:t>
            </a:r>
            <a:r>
              <a:rPr lang="zh-CN" altLang="en-US" sz="1600" dirty="0">
                <a:latin typeface="Adobe 黑体 Std R" panose="020B0400000000000000" pitchFamily="34" charset="-122"/>
                <a:ea typeface="Adobe 黑体 Std R" panose="020B0400000000000000" pitchFamily="34" charset="-122"/>
              </a:rPr>
              <a:t>代码的复用性</a:t>
            </a:r>
            <a:r>
              <a:rPr lang="en-US" altLang="zh-CN" sz="1600" dirty="0">
                <a:latin typeface="Adobe 黑体 Std R" panose="020B0400000000000000" pitchFamily="34" charset="-122"/>
                <a:ea typeface="Adobe 黑体 Std R" panose="020B0400000000000000" pitchFamily="34" charset="-122"/>
              </a:rPr>
              <a:t>-</a:t>
            </a:r>
            <a:r>
              <a:rPr lang="zh-CN" altLang="en-US" sz="1600" dirty="0">
                <a:latin typeface="Adobe 黑体 Std R" panose="020B0400000000000000" pitchFamily="34" charset="-122"/>
                <a:ea typeface="Adobe 黑体 Std R" panose="020B0400000000000000" pitchFamily="34" charset="-122"/>
              </a:rPr>
              <a:t>构思不够紧密</a:t>
            </a:r>
            <a:endParaRPr lang="en-US" altLang="zh-CN" sz="1600" dirty="0">
              <a:latin typeface="Adobe 黑体 Std R" panose="020B0400000000000000" pitchFamily="34" charset="-122"/>
              <a:ea typeface="Adobe 黑体 Std R" panose="020B0400000000000000" pitchFamily="34" charset="-122"/>
            </a:endParaRPr>
          </a:p>
          <a:p>
            <a:pPr>
              <a:lnSpc>
                <a:spcPct val="130000"/>
              </a:lnSpc>
            </a:pPr>
            <a:r>
              <a:rPr lang="en-US" altLang="zh-CN" sz="1600" dirty="0">
                <a:latin typeface="Adobe 黑体 Std R" panose="020B0400000000000000" pitchFamily="34" charset="-122"/>
                <a:ea typeface="Adobe 黑体 Std R" panose="020B0400000000000000" pitchFamily="34" charset="-122"/>
              </a:rPr>
              <a:t>            MVC</a:t>
            </a:r>
            <a:r>
              <a:rPr lang="zh-CN" altLang="en-US" sz="1600" dirty="0">
                <a:latin typeface="Adobe 黑体 Std R" panose="020B0400000000000000" pitchFamily="34" charset="-122"/>
                <a:ea typeface="Adobe 黑体 Std R" panose="020B0400000000000000" pitchFamily="34" charset="-122"/>
              </a:rPr>
              <a:t>的实现</a:t>
            </a:r>
            <a:endParaRPr lang="en-US" altLang="zh-CN" sz="1600" dirty="0">
              <a:latin typeface="Adobe 黑体 Std R" panose="020B0400000000000000" pitchFamily="34" charset="-122"/>
              <a:ea typeface="Adobe 黑体 Std R" panose="020B0400000000000000" pitchFamily="34" charset="-122"/>
            </a:endParaRPr>
          </a:p>
          <a:p>
            <a:pPr>
              <a:lnSpc>
                <a:spcPct val="130000"/>
              </a:lnSpc>
            </a:pPr>
            <a:r>
              <a:rPr lang="en-US" altLang="zh-CN" sz="2400" dirty="0">
                <a:latin typeface="Adobe 黑体 Std R" panose="020B0400000000000000" pitchFamily="34" charset="-122"/>
                <a:ea typeface="Adobe 黑体 Std R" panose="020B0400000000000000" pitchFamily="34" charset="-122"/>
              </a:rPr>
              <a:t>2.</a:t>
            </a:r>
            <a:r>
              <a:rPr lang="zh-CN" altLang="en-US" sz="2400" dirty="0">
                <a:latin typeface="Adobe 黑体 Std R" panose="020B0400000000000000" pitchFamily="34" charset="-122"/>
                <a:ea typeface="Adobe 黑体 Std R" panose="020B0400000000000000" pitchFamily="34" charset="-122"/>
              </a:rPr>
              <a:t>经验不足，需求分析能力低</a:t>
            </a:r>
            <a:endParaRPr lang="en-US" altLang="zh-CN" sz="2400" dirty="0">
              <a:latin typeface="Adobe 黑体 Std R" panose="020B0400000000000000" pitchFamily="34" charset="-122"/>
              <a:ea typeface="Adobe 黑体 Std R" panose="020B0400000000000000" pitchFamily="34" charset="-122"/>
            </a:endParaRPr>
          </a:p>
          <a:p>
            <a:pPr>
              <a:lnSpc>
                <a:spcPct val="130000"/>
              </a:lnSpc>
            </a:pPr>
            <a:r>
              <a:rPr lang="zh-CN" altLang="en-US" sz="1600" dirty="0">
                <a:latin typeface="Adobe 黑体 Std R" panose="020B0400000000000000" pitchFamily="34" charset="-122"/>
                <a:ea typeface="Adobe 黑体 Std R" panose="020B0400000000000000" pitchFamily="34" charset="-122"/>
              </a:rPr>
              <a:t>      想到就写，回头才看需求分析书</a:t>
            </a:r>
            <a:endParaRPr lang="en-US" altLang="zh-CN" sz="1600" dirty="0">
              <a:latin typeface="Adobe 黑体 Std R" panose="020B0400000000000000" pitchFamily="34" charset="-122"/>
              <a:ea typeface="Adobe 黑体 Std R" panose="020B0400000000000000" pitchFamily="34" charset="-122"/>
            </a:endParaRPr>
          </a:p>
          <a:p>
            <a:pPr>
              <a:lnSpc>
                <a:spcPct val="130000"/>
              </a:lnSpc>
            </a:pPr>
            <a:r>
              <a:rPr lang="en-US" altLang="zh-CN" sz="1600" dirty="0">
                <a:latin typeface="Adobe 黑体 Std R" panose="020B0400000000000000" pitchFamily="34" charset="-122"/>
                <a:ea typeface="Adobe 黑体 Std R" panose="020B0400000000000000" pitchFamily="34" charset="-122"/>
              </a:rPr>
              <a:t>           </a:t>
            </a:r>
            <a:r>
              <a:rPr lang="zh-CN" altLang="en-US" sz="1600" dirty="0">
                <a:latin typeface="Adobe 黑体 Std R" panose="020B0400000000000000" pitchFamily="34" charset="-122"/>
                <a:ea typeface="Adobe 黑体 Std R" panose="020B0400000000000000" pitchFamily="34" charset="-122"/>
              </a:rPr>
              <a:t>不能以面向对象的思维去思考问题，总是写完了再回去改</a:t>
            </a:r>
            <a:endParaRPr lang="en-US" altLang="zh-CN" sz="1600" dirty="0">
              <a:latin typeface="Adobe 黑体 Std R" panose="020B0400000000000000" pitchFamily="34" charset="-122"/>
              <a:ea typeface="Adobe 黑体 Std R" panose="020B0400000000000000" pitchFamily="34" charset="-122"/>
            </a:endParaRPr>
          </a:p>
          <a:p>
            <a:pPr>
              <a:lnSpc>
                <a:spcPct val="130000"/>
              </a:lnSpc>
            </a:pPr>
            <a:r>
              <a:rPr lang="en-US" altLang="zh-CN" sz="2400" dirty="0">
                <a:latin typeface="Adobe 黑体 Std R" panose="020B0400000000000000" pitchFamily="34" charset="-122"/>
                <a:ea typeface="Adobe 黑体 Std R" panose="020B0400000000000000" pitchFamily="34" charset="-122"/>
              </a:rPr>
              <a:t>3.</a:t>
            </a:r>
            <a:r>
              <a:rPr lang="zh-CN" altLang="en-US" sz="2400" dirty="0">
                <a:latin typeface="Adobe 黑体 Std R" panose="020B0400000000000000" pitchFamily="34" charset="-122"/>
                <a:ea typeface="Adobe 黑体 Std R" panose="020B0400000000000000" pitchFamily="34" charset="-122"/>
              </a:rPr>
              <a:t>解决问题能力低</a:t>
            </a:r>
            <a:endParaRPr lang="en-US" altLang="zh-CN" sz="2400" dirty="0">
              <a:latin typeface="Adobe 黑体 Std R" panose="020B0400000000000000" pitchFamily="34" charset="-122"/>
              <a:ea typeface="Adobe 黑体 Std R" panose="020B0400000000000000" pitchFamily="34" charset="-122"/>
            </a:endParaRPr>
          </a:p>
          <a:p>
            <a:pPr>
              <a:lnSpc>
                <a:spcPct val="130000"/>
              </a:lnSpc>
            </a:pPr>
            <a:r>
              <a:rPr lang="en-US" altLang="zh-CN" dirty="0">
                <a:latin typeface="Adobe 黑体 Std R" panose="020B0400000000000000" pitchFamily="34" charset="-122"/>
                <a:ea typeface="Adobe 黑体 Std R" panose="020B0400000000000000" pitchFamily="34" charset="-122"/>
              </a:rPr>
              <a:t>     </a:t>
            </a:r>
            <a:r>
              <a:rPr lang="zh-CN" altLang="en-US" dirty="0">
                <a:latin typeface="Adobe 黑体 Std R" panose="020B0400000000000000" pitchFamily="34" charset="-122"/>
                <a:ea typeface="Adobe 黑体 Std R" panose="020B0400000000000000" pitchFamily="34" charset="-122"/>
              </a:rPr>
              <a:t>有时会遇到一些查阅资料也无法解决的问题</a:t>
            </a:r>
            <a:endParaRPr lang="en-US" altLang="zh-CN" dirty="0">
              <a:latin typeface="Adobe 黑体 Std R" panose="020B0400000000000000" pitchFamily="34" charset="-122"/>
              <a:ea typeface="Adobe 黑体 Std R" panose="020B0400000000000000" pitchFamily="34" charset="-122"/>
            </a:endParaRPr>
          </a:p>
          <a:p>
            <a:pPr>
              <a:lnSpc>
                <a:spcPct val="130000"/>
              </a:lnSpc>
            </a:pPr>
            <a:endParaRPr lang="en-US" altLang="zh-CN" sz="1600" dirty="0">
              <a:latin typeface="Adobe 黑体 Std R" panose="020B0400000000000000" pitchFamily="34" charset="-122"/>
              <a:ea typeface="Adobe 黑体 Std R" panose="020B0400000000000000" pitchFamily="34" charset="-122"/>
            </a:endParaRPr>
          </a:p>
          <a:p>
            <a:pPr>
              <a:lnSpc>
                <a:spcPct val="130000"/>
              </a:lnSpc>
            </a:pPr>
            <a:r>
              <a:rPr lang="en-US" altLang="zh-CN" sz="1600" dirty="0">
                <a:latin typeface="Adobe 黑体 Std R" panose="020B0400000000000000" pitchFamily="34" charset="-122"/>
                <a:ea typeface="Adobe 黑体 Std R" panose="020B0400000000000000" pitchFamily="34" charset="-122"/>
              </a:rPr>
              <a:t>          </a:t>
            </a:r>
          </a:p>
          <a:p>
            <a:pPr>
              <a:lnSpc>
                <a:spcPct val="130000"/>
              </a:lnSpc>
            </a:pPr>
            <a:endParaRPr lang="zh-CN" altLang="en-US" sz="1600"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9643083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626942"/>
            <a:ext cx="4284250" cy="1015663"/>
          </a:xfrm>
          <a:prstGeom prst="rect">
            <a:avLst/>
          </a:prstGeom>
          <a:noFill/>
        </p:spPr>
        <p:txBody>
          <a:bodyPr wrap="none" rtlCol="0">
            <a:spAutoFit/>
          </a:bodyPr>
          <a:lstStyle/>
          <a:p>
            <a:r>
              <a:rPr lang="en-US" altLang="zh-CN" sz="6000" dirty="0">
                <a:solidFill>
                  <a:schemeClr val="bg1"/>
                </a:solidFill>
                <a:cs typeface="+mn-ea"/>
                <a:sym typeface="+mn-lt"/>
              </a:rPr>
              <a:t>Chapter 01</a:t>
            </a:r>
            <a:endParaRPr lang="zh-CN" altLang="en-US" sz="6000" dirty="0">
              <a:solidFill>
                <a:schemeClr val="bg1"/>
              </a:solidFill>
              <a:cs typeface="+mn-ea"/>
              <a:sym typeface="+mn-lt"/>
            </a:endParaRPr>
          </a:p>
        </p:txBody>
      </p:sp>
      <p:sp>
        <p:nvSpPr>
          <p:cNvPr id="14" name="文本框 13"/>
          <p:cNvSpPr txBox="1"/>
          <p:nvPr/>
        </p:nvSpPr>
        <p:spPr>
          <a:xfrm>
            <a:off x="5261076" y="2356691"/>
            <a:ext cx="2976136" cy="923330"/>
          </a:xfrm>
          <a:prstGeom prst="rect">
            <a:avLst/>
          </a:prstGeom>
          <a:noFill/>
        </p:spPr>
        <p:txBody>
          <a:bodyPr wrap="none" rtlCol="0">
            <a:spAutoFit/>
          </a:bodyPr>
          <a:lstStyle/>
          <a:p>
            <a:pPr algn="ctr"/>
            <a:r>
              <a:rPr lang="zh-CN" altLang="en-US" sz="5400" b="1" dirty="0">
                <a:solidFill>
                  <a:schemeClr val="tx1">
                    <a:lumMod val="65000"/>
                    <a:lumOff val="35000"/>
                  </a:schemeClr>
                </a:solidFill>
                <a:cs typeface="+mn-ea"/>
                <a:sym typeface="+mn-lt"/>
              </a:rPr>
              <a:t>需求分析</a:t>
            </a:r>
          </a:p>
        </p:txBody>
      </p:sp>
    </p:spTree>
    <p:extLst>
      <p:ext uri="{BB962C8B-B14F-4D97-AF65-F5344CB8AC3E}">
        <p14:creationId xmlns:p14="http://schemas.microsoft.com/office/powerpoint/2010/main" val="351292741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626942"/>
            <a:ext cx="3622658" cy="1015663"/>
          </a:xfrm>
          <a:prstGeom prst="rect">
            <a:avLst/>
          </a:prstGeom>
          <a:noFill/>
        </p:spPr>
        <p:txBody>
          <a:bodyPr wrap="none" rtlCol="0">
            <a:spAutoFit/>
          </a:bodyPr>
          <a:lstStyle/>
          <a:p>
            <a:r>
              <a:rPr lang="en-US" altLang="zh-CN" sz="6000" dirty="0">
                <a:solidFill>
                  <a:schemeClr val="bg1"/>
                </a:solidFill>
                <a:cs typeface="+mn-ea"/>
                <a:sym typeface="+mn-lt"/>
              </a:rPr>
              <a:t>Chapter 04</a:t>
            </a:r>
            <a:endParaRPr lang="zh-CN" altLang="en-US" sz="6000" dirty="0">
              <a:solidFill>
                <a:schemeClr val="bg1"/>
              </a:solidFill>
              <a:cs typeface="+mn-ea"/>
              <a:sym typeface="+mn-lt"/>
            </a:endParaRPr>
          </a:p>
        </p:txBody>
      </p:sp>
      <p:sp>
        <p:nvSpPr>
          <p:cNvPr id="14" name="文本框 13"/>
          <p:cNvSpPr txBox="1"/>
          <p:nvPr/>
        </p:nvSpPr>
        <p:spPr>
          <a:xfrm>
            <a:off x="6182071" y="2058400"/>
            <a:ext cx="2954655" cy="923330"/>
          </a:xfrm>
          <a:prstGeom prst="rect">
            <a:avLst/>
          </a:prstGeom>
          <a:noFill/>
        </p:spPr>
        <p:txBody>
          <a:bodyPr wrap="none" rtlCol="0">
            <a:spAutoFit/>
          </a:bodyPr>
          <a:lstStyle/>
          <a:p>
            <a:pPr algn="ctr"/>
            <a:r>
              <a:rPr lang="zh-CN" altLang="en-US" sz="5400" b="1" dirty="0">
                <a:solidFill>
                  <a:schemeClr val="tx1">
                    <a:lumMod val="65000"/>
                    <a:lumOff val="35000"/>
                  </a:schemeClr>
                </a:solidFill>
                <a:cs typeface="+mn-ea"/>
                <a:sym typeface="+mn-lt"/>
              </a:rPr>
              <a:t>实训收获</a:t>
            </a:r>
          </a:p>
        </p:txBody>
      </p:sp>
      <p:cxnSp>
        <p:nvCxnSpPr>
          <p:cNvPr id="17" name="直接连接符 16"/>
          <p:cNvCxnSpPr/>
          <p:nvPr/>
        </p:nvCxnSpPr>
        <p:spPr>
          <a:xfrm>
            <a:off x="5425319" y="2982135"/>
            <a:ext cx="4201580" cy="0"/>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19977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9CC8AA-7766-46D3-8EDD-1B1B9B3D73AA}"/>
              </a:ext>
            </a:extLst>
          </p:cNvPr>
          <p:cNvSpPr txBox="1"/>
          <p:nvPr/>
        </p:nvSpPr>
        <p:spPr>
          <a:xfrm>
            <a:off x="634918" y="1043731"/>
            <a:ext cx="9253855" cy="4770537"/>
          </a:xfrm>
          <a:prstGeom prst="rect">
            <a:avLst/>
          </a:prstGeom>
          <a:noFill/>
        </p:spPr>
        <p:txBody>
          <a:bodyPr wrap="square" rtlCol="0">
            <a:spAutoFit/>
          </a:bodyPr>
          <a:lstStyle/>
          <a:p>
            <a:r>
              <a:rPr lang="en-US" altLang="zh-CN" dirty="0"/>
              <a:t>  </a:t>
            </a:r>
            <a:r>
              <a:rPr lang="en-US" altLang="zh-CN" sz="2400" dirty="0"/>
              <a:t>      </a:t>
            </a:r>
            <a:r>
              <a:rPr lang="zh-CN" altLang="en-US" sz="2000" dirty="0"/>
              <a:t>在为期一个月的实训中</a:t>
            </a:r>
            <a:r>
              <a:rPr lang="en-US" altLang="zh-CN" sz="2000" dirty="0"/>
              <a:t>,</a:t>
            </a:r>
            <a:r>
              <a:rPr lang="zh-CN" altLang="en-US" sz="2000" dirty="0"/>
              <a:t>我不仅夯实了</a:t>
            </a:r>
            <a:r>
              <a:rPr lang="en-US" altLang="zh-CN" sz="2000" dirty="0"/>
              <a:t>Java</a:t>
            </a:r>
            <a:r>
              <a:rPr lang="zh-CN" altLang="en-US" sz="2000" dirty="0"/>
              <a:t>编程语言的基础</a:t>
            </a:r>
            <a:r>
              <a:rPr lang="en-US" altLang="zh-CN" sz="2000" dirty="0"/>
              <a:t>,</a:t>
            </a:r>
            <a:r>
              <a:rPr lang="zh-CN" altLang="en-US" sz="2000" dirty="0"/>
              <a:t>还接触到了</a:t>
            </a:r>
            <a:r>
              <a:rPr lang="en-US" altLang="zh-CN" sz="2000" dirty="0"/>
              <a:t>Java</a:t>
            </a:r>
            <a:r>
              <a:rPr lang="zh-CN" altLang="en-US" sz="2000" dirty="0"/>
              <a:t>的高级编程</a:t>
            </a:r>
            <a:r>
              <a:rPr lang="en-US" altLang="zh-CN" sz="2000" dirty="0"/>
              <a:t>,</a:t>
            </a:r>
            <a:r>
              <a:rPr lang="zh-CN" altLang="en-US" sz="2000" dirty="0"/>
              <a:t>同时接触到了</a:t>
            </a:r>
            <a:r>
              <a:rPr lang="en-US" altLang="zh-CN" sz="2000" dirty="0"/>
              <a:t>Java GUI</a:t>
            </a:r>
            <a:r>
              <a:rPr lang="zh-CN" altLang="en-US" sz="2000" dirty="0"/>
              <a:t>模块的学习</a:t>
            </a:r>
            <a:r>
              <a:rPr lang="en-US" altLang="zh-CN" sz="2000" dirty="0"/>
              <a:t>,</a:t>
            </a:r>
            <a:r>
              <a:rPr lang="zh-CN" altLang="en-US" sz="2000" dirty="0"/>
              <a:t>做了人生中第一个比较完备的小项目。</a:t>
            </a:r>
            <a:endParaRPr lang="en-US" altLang="zh-CN" sz="2000" dirty="0"/>
          </a:p>
          <a:p>
            <a:endParaRPr lang="zh-CN" altLang="en-US" sz="2000" dirty="0"/>
          </a:p>
          <a:p>
            <a:r>
              <a:rPr lang="zh-CN" altLang="en-US" sz="2000" dirty="0"/>
              <a:t>         这次的实训给我带了了一些工程上的经验</a:t>
            </a:r>
            <a:r>
              <a:rPr lang="en-US" altLang="zh-CN" sz="2000" dirty="0"/>
              <a:t>,</a:t>
            </a:r>
            <a:r>
              <a:rPr lang="zh-CN" altLang="en-US" sz="2000" dirty="0"/>
              <a:t>脱离了基础的刷题</a:t>
            </a:r>
            <a:r>
              <a:rPr lang="en-US" altLang="zh-CN" sz="2000" dirty="0"/>
              <a:t>,</a:t>
            </a:r>
            <a:r>
              <a:rPr lang="zh-CN" altLang="en-US" sz="2000" dirty="0"/>
              <a:t>让我能够第一次地从一个菜鸟工程师的角度去考虑一个完全体项目的各个部分。包括需求分析</a:t>
            </a:r>
            <a:r>
              <a:rPr lang="en-US" altLang="zh-CN" sz="2000" dirty="0"/>
              <a:t>,</a:t>
            </a:r>
            <a:r>
              <a:rPr lang="zh-CN" altLang="en-US" sz="2000" dirty="0"/>
              <a:t>系统架构</a:t>
            </a:r>
            <a:r>
              <a:rPr lang="en-US" altLang="zh-CN" sz="2000" dirty="0"/>
              <a:t>,</a:t>
            </a:r>
            <a:r>
              <a:rPr lang="zh-CN" altLang="en-US" sz="2000" dirty="0"/>
              <a:t>也第一次学到了</a:t>
            </a:r>
            <a:r>
              <a:rPr lang="en-US" altLang="zh-CN" sz="2000" dirty="0"/>
              <a:t>MVC</a:t>
            </a:r>
            <a:r>
              <a:rPr lang="zh-CN" altLang="en-US" sz="2000" dirty="0"/>
              <a:t>架构等软件设计的常用架构。这种项目的经验对我来非常难得</a:t>
            </a:r>
            <a:r>
              <a:rPr lang="en-US" altLang="zh-CN" sz="2000" dirty="0"/>
              <a:t>,</a:t>
            </a:r>
            <a:r>
              <a:rPr lang="zh-CN" altLang="en-US" sz="2000" dirty="0"/>
              <a:t>我受益匪浅。</a:t>
            </a:r>
          </a:p>
          <a:p>
            <a:r>
              <a:rPr lang="zh-CN" altLang="en-US" sz="2000" dirty="0"/>
              <a:t>          同时</a:t>
            </a:r>
            <a:r>
              <a:rPr lang="en-US" altLang="zh-CN" sz="2000" dirty="0"/>
              <a:t>,</a:t>
            </a:r>
            <a:r>
              <a:rPr lang="zh-CN" altLang="en-US" sz="2000" dirty="0"/>
              <a:t>项目庞大的代码量给了我很大的挑战</a:t>
            </a:r>
            <a:r>
              <a:rPr lang="en-US" altLang="zh-CN" sz="2000" dirty="0"/>
              <a:t>,</a:t>
            </a:r>
            <a:r>
              <a:rPr lang="zh-CN" altLang="en-US" sz="2000" dirty="0"/>
              <a:t>第一次在短时间内完成如此庞大的工作量</a:t>
            </a:r>
            <a:r>
              <a:rPr lang="en-US" altLang="zh-CN" sz="2000" dirty="0"/>
              <a:t>,</a:t>
            </a:r>
            <a:r>
              <a:rPr lang="zh-CN" altLang="en-US" sz="2000" dirty="0"/>
              <a:t>为我带来了很大的信心</a:t>
            </a:r>
            <a:r>
              <a:rPr lang="en-US" altLang="zh-CN" sz="2000" dirty="0"/>
              <a:t>,</a:t>
            </a:r>
            <a:r>
              <a:rPr lang="zh-CN" altLang="en-US" sz="2000" dirty="0"/>
              <a:t>我将会在工程师的道路上继续走下去。</a:t>
            </a:r>
            <a:endParaRPr lang="en-US" altLang="zh-CN" sz="2000" dirty="0"/>
          </a:p>
          <a:p>
            <a:endParaRPr lang="en-US" altLang="zh-CN" sz="2000" dirty="0"/>
          </a:p>
          <a:p>
            <a:r>
              <a:rPr lang="en-US" altLang="zh-CN" sz="2000" dirty="0"/>
              <a:t>           </a:t>
            </a:r>
            <a:r>
              <a:rPr lang="zh-CN" altLang="en-US" sz="2000" dirty="0"/>
              <a:t>但是我也意识到我的经验尚少，还不能以一个程序员的角度去看待问题，一些代码和架构还不能很好的理解，这告诉我前方的路途任然很长，我还需要不断学习。</a:t>
            </a:r>
            <a:endParaRPr lang="en-US" altLang="zh-CN" sz="2000" dirty="0"/>
          </a:p>
          <a:p>
            <a:endParaRPr lang="zh-CN" altLang="en-US" sz="2000" dirty="0"/>
          </a:p>
          <a:p>
            <a:r>
              <a:rPr lang="zh-CN" altLang="en-US" sz="2000" dirty="0"/>
              <a:t>          最后</a:t>
            </a:r>
            <a:r>
              <a:rPr lang="en-US" altLang="zh-CN" sz="2000" dirty="0"/>
              <a:t>,</a:t>
            </a:r>
            <a:r>
              <a:rPr lang="zh-CN" altLang="en-US" sz="2000" dirty="0"/>
              <a:t>感谢老师一个月时间的辛勤教导</a:t>
            </a:r>
            <a:r>
              <a:rPr lang="en-US" altLang="zh-CN" sz="2000" dirty="0"/>
              <a:t>,</a:t>
            </a:r>
            <a:r>
              <a:rPr lang="zh-CN" altLang="en-US" sz="2000" dirty="0"/>
              <a:t>感谢老师教授的知识和给予的经验。</a:t>
            </a:r>
            <a:endParaRPr lang="en-US" altLang="zh-CN" sz="2000" dirty="0"/>
          </a:p>
        </p:txBody>
      </p:sp>
      <p:sp>
        <p:nvSpPr>
          <p:cNvPr id="3" name="矩形 46">
            <a:extLst>
              <a:ext uri="{FF2B5EF4-FFF2-40B4-BE49-F238E27FC236}">
                <a16:creationId xmlns:a16="http://schemas.microsoft.com/office/drawing/2014/main" id="{F776F9B3-BECA-428F-B30C-97FA8212C2FD}"/>
              </a:ext>
            </a:extLst>
          </p:cNvPr>
          <p:cNvSpPr>
            <a:spLocks noChangeArrowheads="1"/>
          </p:cNvSpPr>
          <p:nvPr/>
        </p:nvSpPr>
        <p:spPr bwMode="auto">
          <a:xfrm>
            <a:off x="634918" y="237124"/>
            <a:ext cx="1887690"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实训收获</a:t>
            </a:r>
          </a:p>
        </p:txBody>
      </p:sp>
    </p:spTree>
    <p:extLst>
      <p:ext uri="{BB962C8B-B14F-4D97-AF65-F5344CB8AC3E}">
        <p14:creationId xmlns:p14="http://schemas.microsoft.com/office/powerpoint/2010/main" val="410966170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矩形 46"/>
          <p:cNvSpPr>
            <a:spLocks noChangeArrowheads="1"/>
          </p:cNvSpPr>
          <p:nvPr/>
        </p:nvSpPr>
        <p:spPr bwMode="auto">
          <a:xfrm>
            <a:off x="634918" y="237124"/>
            <a:ext cx="2708428"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东软颐养中心</a:t>
            </a:r>
          </a:p>
        </p:txBody>
      </p:sp>
      <p:grpSp>
        <p:nvGrpSpPr>
          <p:cNvPr id="13" name="组合 12"/>
          <p:cNvGrpSpPr/>
          <p:nvPr/>
        </p:nvGrpSpPr>
        <p:grpSpPr>
          <a:xfrm>
            <a:off x="2915218" y="1785930"/>
            <a:ext cx="7685313" cy="465118"/>
            <a:chOff x="3002037" y="1465798"/>
            <a:chExt cx="7067433" cy="369332"/>
          </a:xfrm>
          <a:solidFill>
            <a:schemeClr val="accent2">
              <a:lumMod val="75000"/>
            </a:schemeClr>
          </a:solidFill>
        </p:grpSpPr>
        <p:sp>
          <p:nvSpPr>
            <p:cNvPr id="14" name="矩形 13"/>
            <p:cNvSpPr/>
            <p:nvPr/>
          </p:nvSpPr>
          <p:spPr bwMode="auto">
            <a:xfrm>
              <a:off x="3002037" y="1465798"/>
              <a:ext cx="7067433" cy="369332"/>
            </a:xfrm>
            <a:prstGeom prst="rect">
              <a:avLst/>
            </a:prstGeom>
            <a:solidFill>
              <a:srgbClr val="7C97CE"/>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457189" fontAlgn="base">
                <a:spcBef>
                  <a:spcPct val="0"/>
                </a:spcBef>
                <a:spcAft>
                  <a:spcPct val="0"/>
                </a:spcAft>
              </a:pPr>
              <a:endParaRPr lang="zh-CN" altLang="en-US" sz="2133">
                <a:solidFill>
                  <a:prstClr val="black"/>
                </a:solidFill>
                <a:cs typeface="+mn-ea"/>
                <a:sym typeface="+mn-lt"/>
              </a:endParaRPr>
            </a:p>
          </p:txBody>
        </p:sp>
        <p:sp>
          <p:nvSpPr>
            <p:cNvPr id="17" name="TextBox 16"/>
            <p:cNvSpPr txBox="1"/>
            <p:nvPr/>
          </p:nvSpPr>
          <p:spPr>
            <a:xfrm>
              <a:off x="3033223" y="1474123"/>
              <a:ext cx="5688633" cy="333953"/>
            </a:xfrm>
            <a:prstGeom prst="rect">
              <a:avLst/>
            </a:prstGeom>
            <a:noFill/>
          </p:spPr>
          <p:txBody>
            <a:bodyPr wrap="square" rtlCol="0">
              <a:spAutoFit/>
            </a:bodyPr>
            <a:lstStyle/>
            <a:p>
              <a:pPr defTabSz="457189"/>
              <a:r>
                <a:rPr lang="zh-CN" altLang="en-US" sz="2133" dirty="0">
                  <a:solidFill>
                    <a:srgbClr val="F8F8F8"/>
                  </a:solidFill>
                  <a:cs typeface="+mn-ea"/>
                  <a:sym typeface="+mn-lt"/>
                </a:rPr>
                <a:t>职工管理</a:t>
              </a:r>
            </a:p>
          </p:txBody>
        </p:sp>
      </p:grpSp>
      <p:grpSp>
        <p:nvGrpSpPr>
          <p:cNvPr id="18" name="组合 17"/>
          <p:cNvGrpSpPr/>
          <p:nvPr/>
        </p:nvGrpSpPr>
        <p:grpSpPr>
          <a:xfrm>
            <a:off x="2915218" y="4050356"/>
            <a:ext cx="7685313" cy="465119"/>
            <a:chOff x="3002037" y="3922395"/>
            <a:chExt cx="7067433" cy="369332"/>
          </a:xfrm>
          <a:solidFill>
            <a:schemeClr val="accent2">
              <a:lumMod val="75000"/>
            </a:schemeClr>
          </a:solidFill>
        </p:grpSpPr>
        <p:sp>
          <p:nvSpPr>
            <p:cNvPr id="19" name="矩形 18"/>
            <p:cNvSpPr/>
            <p:nvPr/>
          </p:nvSpPr>
          <p:spPr bwMode="auto">
            <a:xfrm>
              <a:off x="3002037" y="3922395"/>
              <a:ext cx="7067433" cy="369332"/>
            </a:xfrm>
            <a:prstGeom prst="rect">
              <a:avLst/>
            </a:prstGeom>
            <a:solidFill>
              <a:srgbClr val="7C97CE"/>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457189" fontAlgn="base">
                <a:spcBef>
                  <a:spcPct val="0"/>
                </a:spcBef>
                <a:spcAft>
                  <a:spcPct val="0"/>
                </a:spcAft>
              </a:pPr>
              <a:endParaRPr lang="zh-CN" altLang="en-US" sz="2133">
                <a:solidFill>
                  <a:prstClr val="black"/>
                </a:solidFill>
                <a:cs typeface="+mn-ea"/>
                <a:sym typeface="+mn-lt"/>
              </a:endParaRPr>
            </a:p>
          </p:txBody>
        </p:sp>
        <p:sp>
          <p:nvSpPr>
            <p:cNvPr id="20" name="TextBox 19"/>
            <p:cNvSpPr txBox="1"/>
            <p:nvPr/>
          </p:nvSpPr>
          <p:spPr>
            <a:xfrm>
              <a:off x="3023808" y="3939647"/>
              <a:ext cx="4085844" cy="333953"/>
            </a:xfrm>
            <a:prstGeom prst="rect">
              <a:avLst/>
            </a:prstGeom>
            <a:noFill/>
          </p:spPr>
          <p:txBody>
            <a:bodyPr wrap="square" rtlCol="0">
              <a:spAutoFit/>
            </a:bodyPr>
            <a:lstStyle/>
            <a:p>
              <a:pPr defTabSz="457189"/>
              <a:r>
                <a:rPr lang="zh-CN" altLang="en-US" sz="2133" dirty="0">
                  <a:solidFill>
                    <a:srgbClr val="F8F8F8"/>
                  </a:solidFill>
                  <a:cs typeface="+mn-ea"/>
                  <a:sym typeface="+mn-lt"/>
                </a:rPr>
                <a:t>患者管理 评估管理 楼宇管理</a:t>
              </a:r>
            </a:p>
          </p:txBody>
        </p:sp>
      </p:grpSp>
      <p:sp>
        <p:nvSpPr>
          <p:cNvPr id="21" name="TextBox 20"/>
          <p:cNvSpPr txBox="1"/>
          <p:nvPr/>
        </p:nvSpPr>
        <p:spPr>
          <a:xfrm>
            <a:off x="2858069" y="2304402"/>
            <a:ext cx="7685312" cy="1771511"/>
          </a:xfrm>
          <a:prstGeom prst="rect">
            <a:avLst/>
          </a:prstGeom>
          <a:noFill/>
        </p:spPr>
        <p:txBody>
          <a:bodyPr wrap="square" lIns="91440" tIns="45720" rIns="91440" bIns="45720" rtlCol="0">
            <a:spAutoFit/>
          </a:bodyPr>
          <a:lstStyle/>
          <a:p>
            <a:r>
              <a:rPr lang="zh-CN" altLang="zh-CN" dirty="0"/>
              <a:t>管理员主要完成的是对医院所有职工的管理，属于医院信息系统中的最基础部分，它与医院中所有工作人员有关，处理的是整个医院中各个人员的基本数据。包括：医生管理，护士管理，护工管理。</a:t>
            </a:r>
          </a:p>
          <a:p>
            <a:r>
              <a:rPr lang="zh-CN" altLang="zh-CN" dirty="0"/>
              <a:t>具体的功能有注册员工账号，修改员工信息，删除员工，修改管理员信息等。</a:t>
            </a:r>
          </a:p>
          <a:p>
            <a:pPr defTabSz="457189">
              <a:lnSpc>
                <a:spcPct val="130000"/>
              </a:lnSpc>
            </a:pPr>
            <a:endParaRPr lang="zh-CN" altLang="en-US" sz="1600" dirty="0">
              <a:solidFill>
                <a:prstClr val="black"/>
              </a:solidFill>
              <a:cs typeface="+mn-ea"/>
              <a:sym typeface="+mn-lt"/>
            </a:endParaRPr>
          </a:p>
        </p:txBody>
      </p:sp>
      <p:sp>
        <p:nvSpPr>
          <p:cNvPr id="22" name="TextBox 21"/>
          <p:cNvSpPr txBox="1"/>
          <p:nvPr/>
        </p:nvSpPr>
        <p:spPr>
          <a:xfrm>
            <a:off x="2858069" y="4537201"/>
            <a:ext cx="7685312" cy="2547108"/>
          </a:xfrm>
          <a:prstGeom prst="rect">
            <a:avLst/>
          </a:prstGeom>
          <a:noFill/>
        </p:spPr>
        <p:txBody>
          <a:bodyPr wrap="square" lIns="91440" tIns="45720" rIns="91440" bIns="45720" rtlCol="0">
            <a:spAutoFit/>
          </a:bodyPr>
          <a:lstStyle/>
          <a:p>
            <a:pPr defTabSz="457189">
              <a:lnSpc>
                <a:spcPct val="130000"/>
              </a:lnSpc>
            </a:pPr>
            <a:r>
              <a:rPr lang="zh-CN" altLang="en-US" dirty="0"/>
              <a:t>患者管理</a:t>
            </a:r>
            <a:r>
              <a:rPr lang="zh-CN" altLang="zh-CN" dirty="0"/>
              <a:t>主要包括对患者最基础的添加，删除，修改，以及进一步的评估功能，安排床位，申请稀有设备。</a:t>
            </a:r>
            <a:endParaRPr lang="en-US" altLang="zh-CN" dirty="0"/>
          </a:p>
          <a:p>
            <a:pPr defTabSz="457189">
              <a:lnSpc>
                <a:spcPct val="130000"/>
              </a:lnSpc>
            </a:pPr>
            <a:r>
              <a:rPr lang="zh-CN" altLang="en-US" dirty="0"/>
              <a:t>评估管理</a:t>
            </a:r>
            <a:r>
              <a:rPr lang="zh-CN" altLang="zh-CN" dirty="0"/>
              <a:t>是用来评估病人的重要数据，将医院中评估的数据汇总、分析、综合处理供医生决策使用，包括模板管理、问题管理、查看评估记录。</a:t>
            </a:r>
            <a:endParaRPr lang="en-US" altLang="zh-CN" dirty="0"/>
          </a:p>
          <a:p>
            <a:pPr defTabSz="457189">
              <a:lnSpc>
                <a:spcPct val="130000"/>
              </a:lnSpc>
            </a:pPr>
            <a:r>
              <a:rPr lang="zh-CN" altLang="en-US" dirty="0"/>
              <a:t>楼宇管理管理楼宇信息</a:t>
            </a:r>
            <a:endParaRPr lang="zh-CN" altLang="zh-CN" dirty="0"/>
          </a:p>
          <a:p>
            <a:pPr defTabSz="457189">
              <a:lnSpc>
                <a:spcPct val="130000"/>
              </a:lnSpc>
            </a:pPr>
            <a:endParaRPr lang="zh-CN" altLang="zh-CN" dirty="0"/>
          </a:p>
          <a:p>
            <a:pPr defTabSz="457189">
              <a:lnSpc>
                <a:spcPct val="130000"/>
              </a:lnSpc>
            </a:pPr>
            <a:endParaRPr lang="zh-CN" altLang="en-US" sz="1600" dirty="0">
              <a:solidFill>
                <a:prstClr val="black"/>
              </a:solidFill>
              <a:cs typeface="+mn-ea"/>
              <a:sym typeface="+mn-lt"/>
            </a:endParaRPr>
          </a:p>
        </p:txBody>
      </p:sp>
      <p:sp>
        <p:nvSpPr>
          <p:cNvPr id="23" name="等腰三角形 2"/>
          <p:cNvSpPr/>
          <p:nvPr/>
        </p:nvSpPr>
        <p:spPr bwMode="auto">
          <a:xfrm rot="2747878">
            <a:off x="1396483" y="1729450"/>
            <a:ext cx="1323028" cy="153081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7C97CE"/>
          </a:solidFill>
          <a:ln>
            <a:noFill/>
          </a:ln>
        </p:spPr>
        <p:txBody>
          <a:bodyPr wrap="none" lIns="91440" tIns="45720" rIns="91440" bIns="45720" anchor="ctr"/>
          <a:lstStyle/>
          <a:p>
            <a:pPr algn="ctr" defTabSz="457189"/>
            <a:endParaRPr lang="zh-CN" altLang="en-US" sz="1467" kern="0" dirty="0">
              <a:solidFill>
                <a:srgbClr val="FFFFFF"/>
              </a:solidFill>
              <a:cs typeface="+mn-ea"/>
              <a:sym typeface="+mn-lt"/>
            </a:endParaRPr>
          </a:p>
        </p:txBody>
      </p:sp>
      <p:sp>
        <p:nvSpPr>
          <p:cNvPr id="24" name="TextBox 23"/>
          <p:cNvSpPr txBox="1"/>
          <p:nvPr/>
        </p:nvSpPr>
        <p:spPr>
          <a:xfrm>
            <a:off x="1551062" y="2317796"/>
            <a:ext cx="858447" cy="492344"/>
          </a:xfrm>
          <a:prstGeom prst="rect">
            <a:avLst/>
          </a:prstGeom>
          <a:noFill/>
          <a:ln>
            <a:noFill/>
          </a:ln>
        </p:spPr>
        <p:txBody>
          <a:bodyPr wrap="none" lIns="91440" tIns="45720" rIns="91440" bIns="45720" anchor="ctr"/>
          <a:lstStyle>
            <a:defPPr>
              <a:defRPr lang="zh-CN"/>
            </a:defPPr>
            <a:lvl1pPr algn="ctr">
              <a:defRPr sz="2000" kern="0">
                <a:solidFill>
                  <a:srgbClr val="FFFFFF"/>
                </a:solidFill>
                <a:latin typeface="微软雅黑" pitchFamily="34" charset="-122"/>
                <a:ea typeface="微软雅黑" pitchFamily="34" charset="-122"/>
              </a:defRPr>
            </a:lvl1pPr>
          </a:lstStyle>
          <a:p>
            <a:pPr defTabSz="457189"/>
            <a:r>
              <a:rPr lang="zh-CN" altLang="en-US" sz="2667" b="1" dirty="0">
                <a:latin typeface="+mn-lt"/>
                <a:ea typeface="+mn-ea"/>
                <a:cs typeface="+mn-ea"/>
                <a:sym typeface="+mn-lt"/>
              </a:rPr>
              <a:t>管理员</a:t>
            </a:r>
            <a:endParaRPr lang="en-US" altLang="zh-CN" sz="2667" b="1" dirty="0">
              <a:latin typeface="+mn-lt"/>
              <a:ea typeface="+mn-ea"/>
              <a:cs typeface="+mn-ea"/>
              <a:sym typeface="+mn-lt"/>
            </a:endParaRPr>
          </a:p>
          <a:p>
            <a:pPr defTabSz="457189"/>
            <a:r>
              <a:rPr lang="zh-CN" altLang="en-US" sz="2667" b="1" dirty="0">
                <a:latin typeface="+mn-lt"/>
                <a:ea typeface="+mn-ea"/>
                <a:cs typeface="+mn-ea"/>
                <a:sym typeface="+mn-lt"/>
              </a:rPr>
              <a:t>界面</a:t>
            </a:r>
            <a:endParaRPr lang="en-US" altLang="zh-CN" sz="2667" b="1" dirty="0">
              <a:latin typeface="+mn-lt"/>
              <a:ea typeface="+mn-ea"/>
              <a:cs typeface="+mn-ea"/>
              <a:sym typeface="+mn-lt"/>
            </a:endParaRPr>
          </a:p>
        </p:txBody>
      </p:sp>
      <p:sp>
        <p:nvSpPr>
          <p:cNvPr id="25" name="等腰三角形 2"/>
          <p:cNvSpPr/>
          <p:nvPr/>
        </p:nvSpPr>
        <p:spPr bwMode="auto">
          <a:xfrm rot="3036074">
            <a:off x="1396482" y="4055973"/>
            <a:ext cx="1323031" cy="1530816"/>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lumMod val="65000"/>
            </a:schemeClr>
          </a:solidFill>
          <a:ln>
            <a:noFill/>
          </a:ln>
        </p:spPr>
        <p:txBody>
          <a:bodyPr wrap="none" lIns="91440" tIns="45720" rIns="91440" bIns="45720" anchor="ctr"/>
          <a:lstStyle/>
          <a:p>
            <a:pPr algn="ctr" defTabSz="457189"/>
            <a:endParaRPr lang="zh-CN" altLang="en-US" sz="1467" kern="0">
              <a:solidFill>
                <a:srgbClr val="FFFFFF"/>
              </a:solidFill>
              <a:cs typeface="+mn-ea"/>
              <a:sym typeface="+mn-lt"/>
            </a:endParaRPr>
          </a:p>
        </p:txBody>
      </p:sp>
      <p:sp>
        <p:nvSpPr>
          <p:cNvPr id="26" name="TextBox 25"/>
          <p:cNvSpPr txBox="1"/>
          <p:nvPr/>
        </p:nvSpPr>
        <p:spPr>
          <a:xfrm>
            <a:off x="1559908" y="4648755"/>
            <a:ext cx="858447" cy="492344"/>
          </a:xfrm>
          <a:prstGeom prst="rect">
            <a:avLst/>
          </a:prstGeom>
          <a:noFill/>
          <a:ln>
            <a:noFill/>
          </a:ln>
        </p:spPr>
        <p:txBody>
          <a:bodyPr wrap="none" lIns="91440" tIns="45720" rIns="91440" bIns="45720" anchor="ctr"/>
          <a:lstStyle>
            <a:defPPr>
              <a:defRPr lang="zh-CN"/>
            </a:defPPr>
            <a:lvl1pPr algn="ctr">
              <a:defRPr sz="2000" kern="0">
                <a:solidFill>
                  <a:srgbClr val="FFFFFF"/>
                </a:solidFill>
                <a:latin typeface="微软雅黑" pitchFamily="34" charset="-122"/>
                <a:ea typeface="微软雅黑" pitchFamily="34" charset="-122"/>
              </a:defRPr>
            </a:lvl1pPr>
          </a:lstStyle>
          <a:p>
            <a:pPr defTabSz="457189"/>
            <a:r>
              <a:rPr lang="zh-CN" altLang="en-US" sz="2667" b="1" dirty="0">
                <a:latin typeface="+mn-lt"/>
                <a:ea typeface="+mn-ea"/>
                <a:cs typeface="+mn-ea"/>
                <a:sym typeface="+mn-lt"/>
              </a:rPr>
              <a:t>员工</a:t>
            </a:r>
            <a:endParaRPr lang="en-US" altLang="zh-CN" sz="2667" b="1" dirty="0">
              <a:latin typeface="+mn-lt"/>
              <a:ea typeface="+mn-ea"/>
              <a:cs typeface="+mn-ea"/>
              <a:sym typeface="+mn-lt"/>
            </a:endParaRPr>
          </a:p>
          <a:p>
            <a:pPr defTabSz="457189"/>
            <a:r>
              <a:rPr lang="zh-CN" altLang="en-US" sz="2667" b="1" dirty="0">
                <a:latin typeface="+mn-lt"/>
                <a:ea typeface="+mn-ea"/>
                <a:cs typeface="+mn-ea"/>
                <a:sym typeface="+mn-lt"/>
              </a:rPr>
              <a:t>界面</a:t>
            </a:r>
          </a:p>
        </p:txBody>
      </p:sp>
    </p:spTree>
    <p:extLst>
      <p:ext uri="{BB962C8B-B14F-4D97-AF65-F5344CB8AC3E}">
        <p14:creationId xmlns:p14="http://schemas.microsoft.com/office/powerpoint/2010/main" val="363737438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a:extLst>
              <a:ext uri="{FF2B5EF4-FFF2-40B4-BE49-F238E27FC236}">
                <a16:creationId xmlns:a16="http://schemas.microsoft.com/office/drawing/2014/main" id="{B10CC783-E635-4944-8244-BBE23E76A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606" y="1491341"/>
            <a:ext cx="475092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46">
            <a:extLst>
              <a:ext uri="{FF2B5EF4-FFF2-40B4-BE49-F238E27FC236}">
                <a16:creationId xmlns:a16="http://schemas.microsoft.com/office/drawing/2014/main" id="{10BF8602-AE76-4863-BF85-6335A5959F7D}"/>
              </a:ext>
            </a:extLst>
          </p:cNvPr>
          <p:cNvSpPr>
            <a:spLocks noChangeArrowheads="1"/>
          </p:cNvSpPr>
          <p:nvPr/>
        </p:nvSpPr>
        <p:spPr bwMode="auto">
          <a:xfrm>
            <a:off x="634918" y="237124"/>
            <a:ext cx="3118796"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业务功能分析图</a:t>
            </a:r>
          </a:p>
        </p:txBody>
      </p:sp>
      <p:pic>
        <p:nvPicPr>
          <p:cNvPr id="1027" name="图片 1">
            <a:extLst>
              <a:ext uri="{FF2B5EF4-FFF2-40B4-BE49-F238E27FC236}">
                <a16:creationId xmlns:a16="http://schemas.microsoft.com/office/drawing/2014/main" id="{A7E9D186-3BC8-42C0-A733-B37347EB8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34" y="1860096"/>
            <a:ext cx="5272088"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75238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6">
            <a:extLst>
              <a:ext uri="{FF2B5EF4-FFF2-40B4-BE49-F238E27FC236}">
                <a16:creationId xmlns:a16="http://schemas.microsoft.com/office/drawing/2014/main" id="{1F1F2A9B-7B86-4207-A43B-DE47B972B359}"/>
              </a:ext>
            </a:extLst>
          </p:cNvPr>
          <p:cNvSpPr>
            <a:spLocks noChangeArrowheads="1"/>
          </p:cNvSpPr>
          <p:nvPr/>
        </p:nvSpPr>
        <p:spPr bwMode="auto">
          <a:xfrm>
            <a:off x="634918" y="237124"/>
            <a:ext cx="3118796"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业务功能分析图</a:t>
            </a:r>
          </a:p>
        </p:txBody>
      </p:sp>
      <p:pic>
        <p:nvPicPr>
          <p:cNvPr id="1028" name="图片 1">
            <a:extLst>
              <a:ext uri="{FF2B5EF4-FFF2-40B4-BE49-F238E27FC236}">
                <a16:creationId xmlns:a16="http://schemas.microsoft.com/office/drawing/2014/main" id="{A18C8920-FC1F-4E78-B2C1-550C2B3CA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800" y="910598"/>
            <a:ext cx="6597800" cy="374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1906E3B-62F6-4394-AC30-26B2970C0D42}"/>
              </a:ext>
            </a:extLst>
          </p:cNvPr>
          <p:cNvPicPr>
            <a:picLocks noChangeAspect="1"/>
          </p:cNvPicPr>
          <p:nvPr/>
        </p:nvPicPr>
        <p:blipFill>
          <a:blip r:embed="rId3"/>
          <a:stretch>
            <a:fillRect/>
          </a:stretch>
        </p:blipFill>
        <p:spPr>
          <a:xfrm>
            <a:off x="4632674" y="910598"/>
            <a:ext cx="7731298" cy="3743952"/>
          </a:xfrm>
          <a:prstGeom prst="rect">
            <a:avLst/>
          </a:prstGeom>
        </p:spPr>
      </p:pic>
    </p:spTree>
    <p:extLst>
      <p:ext uri="{BB962C8B-B14F-4D97-AF65-F5344CB8AC3E}">
        <p14:creationId xmlns:p14="http://schemas.microsoft.com/office/powerpoint/2010/main" val="373332068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90D6A4D-F109-4C85-981B-855EB78CF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0" y="331777"/>
            <a:ext cx="6483350" cy="6194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46">
            <a:extLst>
              <a:ext uri="{FF2B5EF4-FFF2-40B4-BE49-F238E27FC236}">
                <a16:creationId xmlns:a16="http://schemas.microsoft.com/office/drawing/2014/main" id="{F5D88C2F-9051-4003-8481-445F79175466}"/>
              </a:ext>
            </a:extLst>
          </p:cNvPr>
          <p:cNvSpPr>
            <a:spLocks noChangeArrowheads="1"/>
          </p:cNvSpPr>
          <p:nvPr/>
        </p:nvSpPr>
        <p:spPr bwMode="auto">
          <a:xfrm>
            <a:off x="634918" y="237124"/>
            <a:ext cx="3118796"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业务功能分析图</a:t>
            </a:r>
          </a:p>
        </p:txBody>
      </p:sp>
    </p:spTree>
    <p:extLst>
      <p:ext uri="{BB962C8B-B14F-4D97-AF65-F5344CB8AC3E}">
        <p14:creationId xmlns:p14="http://schemas.microsoft.com/office/powerpoint/2010/main" val="65927495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DEF0C09-508E-48CD-A2EB-6CA340994F94}"/>
              </a:ext>
            </a:extLst>
          </p:cNvPr>
          <p:cNvPicPr>
            <a:picLocks noChangeAspect="1"/>
          </p:cNvPicPr>
          <p:nvPr/>
        </p:nvPicPr>
        <p:blipFill>
          <a:blip r:embed="rId2"/>
          <a:stretch>
            <a:fillRect/>
          </a:stretch>
        </p:blipFill>
        <p:spPr>
          <a:xfrm>
            <a:off x="561975" y="961073"/>
            <a:ext cx="11068050" cy="4935854"/>
          </a:xfrm>
          <a:prstGeom prst="rect">
            <a:avLst/>
          </a:prstGeom>
        </p:spPr>
      </p:pic>
    </p:spTree>
    <p:extLst>
      <p:ext uri="{BB962C8B-B14F-4D97-AF65-F5344CB8AC3E}">
        <p14:creationId xmlns:p14="http://schemas.microsoft.com/office/powerpoint/2010/main" val="351157691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7D93031E-7ADA-4EEF-AD32-040736E8769B}"/>
              </a:ext>
            </a:extLst>
          </p:cNvPr>
          <p:cNvSpPr>
            <a:spLocks noChangeArrowheads="1"/>
          </p:cNvSpPr>
          <p:nvPr/>
        </p:nvSpPr>
        <p:spPr bwMode="auto">
          <a:xfrm>
            <a:off x="634918" y="237124"/>
            <a:ext cx="4760271" cy="61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457189">
              <a:buNone/>
            </a:pPr>
            <a:r>
              <a:rPr lang="zh-CN" altLang="en-US" b="1" dirty="0">
                <a:solidFill>
                  <a:srgbClr val="7C97CE"/>
                </a:solidFill>
                <a:latin typeface="+mn-lt"/>
                <a:ea typeface="+mn-ea"/>
                <a:cs typeface="+mn-ea"/>
                <a:sym typeface="+mn-lt"/>
              </a:rPr>
              <a:t>类图展示（部分实体类）</a:t>
            </a:r>
          </a:p>
        </p:txBody>
      </p:sp>
      <p:pic>
        <p:nvPicPr>
          <p:cNvPr id="4" name="图片 3">
            <a:extLst>
              <a:ext uri="{FF2B5EF4-FFF2-40B4-BE49-F238E27FC236}">
                <a16:creationId xmlns:a16="http://schemas.microsoft.com/office/drawing/2014/main" id="{E0D4D776-BCB6-469E-BC2F-B97AD0870D81}"/>
              </a:ext>
            </a:extLst>
          </p:cNvPr>
          <p:cNvPicPr>
            <a:picLocks noChangeAspect="1"/>
          </p:cNvPicPr>
          <p:nvPr/>
        </p:nvPicPr>
        <p:blipFill>
          <a:blip r:embed="rId2"/>
          <a:stretch>
            <a:fillRect/>
          </a:stretch>
        </p:blipFill>
        <p:spPr>
          <a:xfrm>
            <a:off x="687427" y="781049"/>
            <a:ext cx="9415524" cy="3135547"/>
          </a:xfrm>
          <a:prstGeom prst="rect">
            <a:avLst/>
          </a:prstGeom>
        </p:spPr>
      </p:pic>
      <p:pic>
        <p:nvPicPr>
          <p:cNvPr id="6" name="图片 5">
            <a:extLst>
              <a:ext uri="{FF2B5EF4-FFF2-40B4-BE49-F238E27FC236}">
                <a16:creationId xmlns:a16="http://schemas.microsoft.com/office/drawing/2014/main" id="{BDDFB045-CDC5-454D-B1E9-5A96704F2170}"/>
              </a:ext>
            </a:extLst>
          </p:cNvPr>
          <p:cNvPicPr>
            <a:picLocks noChangeAspect="1"/>
          </p:cNvPicPr>
          <p:nvPr/>
        </p:nvPicPr>
        <p:blipFill>
          <a:blip r:embed="rId3"/>
          <a:stretch>
            <a:fillRect/>
          </a:stretch>
        </p:blipFill>
        <p:spPr>
          <a:xfrm>
            <a:off x="634918" y="3916596"/>
            <a:ext cx="7842250" cy="2879174"/>
          </a:xfrm>
          <a:prstGeom prst="rect">
            <a:avLst/>
          </a:prstGeom>
        </p:spPr>
      </p:pic>
    </p:spTree>
    <p:extLst>
      <p:ext uri="{BB962C8B-B14F-4D97-AF65-F5344CB8AC3E}">
        <p14:creationId xmlns:p14="http://schemas.microsoft.com/office/powerpoint/2010/main" val="14593428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C8ED1AE-89D2-47EA-95F9-8628F0294DF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绿色简约毕业论文答辩开题报告PPT模板"/>
</p:tagLst>
</file>

<file path=ppt/theme/theme1.xml><?xml version="1.0" encoding="utf-8"?>
<a:theme xmlns:a="http://schemas.openxmlformats.org/drawingml/2006/main" name="自定义设计方案">
  <a:themeElements>
    <a:clrScheme name="自定义 2">
      <a:dk1>
        <a:sysClr val="windowText" lastClr="000000"/>
      </a:dk1>
      <a:lt1>
        <a:sysClr val="window" lastClr="FFFFFF"/>
      </a:lt1>
      <a:dk2>
        <a:srgbClr val="9DE3D7"/>
      </a:dk2>
      <a:lt2>
        <a:srgbClr val="E7E6E6"/>
      </a:lt2>
      <a:accent1>
        <a:srgbClr val="77CBC3"/>
      </a:accent1>
      <a:accent2>
        <a:srgbClr val="9DE3D7"/>
      </a:accent2>
      <a:accent3>
        <a:srgbClr val="77CBC3"/>
      </a:accent3>
      <a:accent4>
        <a:srgbClr val="9DE3D7"/>
      </a:accent4>
      <a:accent5>
        <a:srgbClr val="77CBC3"/>
      </a:accent5>
      <a:accent6>
        <a:srgbClr val="9DE3D7"/>
      </a:accent6>
      <a:hlink>
        <a:srgbClr val="77CBC3"/>
      </a:hlink>
      <a:folHlink>
        <a:srgbClr val="9DE3D7"/>
      </a:folHlink>
    </a:clrScheme>
    <a:fontScheme name="sksnooub">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sksnooub">
      <a:majorFont>
        <a:latin typeface="字魂105号-简雅黑"/>
        <a:ea typeface="字魂105号-简雅黑"/>
        <a:cs typeface=""/>
      </a:majorFont>
      <a:minorFont>
        <a:latin typeface="字魂105号-简雅黑"/>
        <a:ea typeface="字魂105号-简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sksnooub">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937</Words>
  <Application>Microsoft Office PowerPoint</Application>
  <PresentationFormat>宽屏</PresentationFormat>
  <Paragraphs>92</Paragraphs>
  <Slides>31</Slides>
  <Notes>10</Notes>
  <HiddenSlides>0</HiddenSlides>
  <MMClips>1</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31</vt:i4>
      </vt:variant>
    </vt:vector>
  </HeadingPairs>
  <TitlesOfParts>
    <vt:vector size="43" baseType="lpstr">
      <vt:lpstr>Adobe 黑体 Std R</vt:lpstr>
      <vt:lpstr>等线</vt:lpstr>
      <vt:lpstr>微软雅黑</vt:lpstr>
      <vt:lpstr>幼圆</vt:lpstr>
      <vt:lpstr>字魂105号-简雅黑</vt:lpstr>
      <vt:lpstr>Arial</vt:lpstr>
      <vt:lpstr>Arial Black</vt:lpstr>
      <vt:lpstr>Calibri</vt:lpstr>
      <vt:lpstr>Wingdings 2</vt:lpstr>
      <vt:lpstr>自定义设计方案</vt:lpstr>
      <vt:lpstr>A000120140530A99PPBG</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素材来源网站当图网-www.99ppt.com</dc:title>
  <dc:subject>素材来源网站当图网-www.99ppt.com</dc:subject>
  <dc:creator>素材来源网站当图网-www.99ppt.com</dc:creator>
  <dc:description>素材来源网站当图网-www.99ppt.com</dc:description>
  <cp:lastModifiedBy>柳 成林</cp:lastModifiedBy>
  <cp:revision>28</cp:revision>
  <dcterms:created xsi:type="dcterms:W3CDTF">2017-05-11T08:14:27Z</dcterms:created>
  <dcterms:modified xsi:type="dcterms:W3CDTF">2021-07-22T14:41:59Z</dcterms:modified>
</cp:coreProperties>
</file>

<file path=docProps/custom.xml><?xml version="1.0" encoding="utf-8"?>
<Properties xmlns="http://schemas.openxmlformats.org/officeDocument/2006/custom-properties" xmlns:vt="http://schemas.openxmlformats.org/officeDocument/2006/docPropsVTypes">
  <property fmtid="{A09F084E-AD41-489F-8076-AA5BE3082BCA}" pid="100">
    <vt:ui4>5</vt:ui4>
  </property>
  <property fmtid="{64440492-4C8B-11D1-8B70-080036B11A03}" pid="11">
    <vt:lpwstr>素材来源网站当图网-www.99ppt.com</vt:lpwstr>
  </property>
</Properties>
</file>